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4" r:id="rId2"/>
    <p:sldId id="310" r:id="rId3"/>
    <p:sldId id="298" r:id="rId4"/>
    <p:sldId id="307" r:id="rId5"/>
    <p:sldId id="293" r:id="rId6"/>
  </p:sldIdLst>
  <p:sldSz cx="6858000" cy="9144000" type="screen4x3"/>
  <p:notesSz cx="7099300" cy="10234613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8">
          <p15:clr>
            <a:srgbClr val="A4A3A4"/>
          </p15:clr>
        </p15:guide>
        <p15:guide id="2" orient="horz" pos="2501">
          <p15:clr>
            <a:srgbClr val="A4A3A4"/>
          </p15:clr>
        </p15:guide>
        <p15:guide id="3" pos="287">
          <p15:clr>
            <a:srgbClr val="A4A3A4"/>
          </p15:clr>
        </p15:guide>
        <p15:guide id="4" pos="146">
          <p15:clr>
            <a:srgbClr val="A4A3A4"/>
          </p15:clr>
        </p15:guide>
        <p15:guide id="5" pos="24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705" autoAdjust="0"/>
  </p:normalViewPr>
  <p:slideViewPr>
    <p:cSldViewPr showGuides="1">
      <p:cViewPr>
        <p:scale>
          <a:sx n="80" d="100"/>
          <a:sy n="80" d="100"/>
        </p:scale>
        <p:origin x="2026" y="48"/>
      </p:cViewPr>
      <p:guideLst>
        <p:guide orient="horz" pos="1038"/>
        <p:guide orient="horz" pos="2501"/>
        <p:guide pos="287"/>
        <p:guide pos="146"/>
        <p:guide pos="2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3076362" cy="511731"/>
          </a:xfrm>
          <a:prstGeom prst="rect">
            <a:avLst/>
          </a:prstGeom>
        </p:spPr>
        <p:txBody>
          <a:bodyPr vert="horz" lIns="98986" tIns="49492" rIns="98986" bIns="49492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5"/>
            <a:ext cx="3076362" cy="511731"/>
          </a:xfrm>
          <a:prstGeom prst="rect">
            <a:avLst/>
          </a:prstGeom>
        </p:spPr>
        <p:txBody>
          <a:bodyPr vert="horz" lIns="98986" tIns="49492" rIns="98986" bIns="49492" rtlCol="0"/>
          <a:lstStyle>
            <a:lvl1pPr algn="r">
              <a:defRPr sz="1300"/>
            </a:lvl1pPr>
          </a:lstStyle>
          <a:p>
            <a:fld id="{6729498B-75BC-41AC-94B6-54DED02D8306}" type="datetimeFigureOut">
              <a:rPr lang="de-DE" smtClean="0"/>
              <a:pPr/>
              <a:t>02.06.2019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8350"/>
            <a:ext cx="2876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6" tIns="49492" rIns="98986" bIns="4949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6"/>
            <a:ext cx="5679440" cy="4605576"/>
          </a:xfrm>
          <a:prstGeom prst="rect">
            <a:avLst/>
          </a:prstGeom>
        </p:spPr>
        <p:txBody>
          <a:bodyPr vert="horz" lIns="98986" tIns="49492" rIns="98986" bIns="49492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13"/>
            <a:ext cx="3076362" cy="511731"/>
          </a:xfrm>
          <a:prstGeom prst="rect">
            <a:avLst/>
          </a:prstGeom>
        </p:spPr>
        <p:txBody>
          <a:bodyPr vert="horz" lIns="98986" tIns="49492" rIns="98986" bIns="49492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13"/>
            <a:ext cx="3076362" cy="511731"/>
          </a:xfrm>
          <a:prstGeom prst="rect">
            <a:avLst/>
          </a:prstGeom>
        </p:spPr>
        <p:txBody>
          <a:bodyPr vert="horz" lIns="98986" tIns="49492" rIns="98986" bIns="49492" rtlCol="0" anchor="b"/>
          <a:lstStyle>
            <a:lvl1pPr algn="r">
              <a:defRPr sz="1300"/>
            </a:lvl1pPr>
          </a:lstStyle>
          <a:p>
            <a:fld id="{9049BC52-062B-49ED-ADC1-F70D03BEC69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92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11375" y="768350"/>
            <a:ext cx="287655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9BC52-062B-49ED-ADC1-F70D03BEC691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11375" y="768350"/>
            <a:ext cx="287655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9BC52-062B-49ED-ADC1-F70D03BEC691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9600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11375" y="768350"/>
            <a:ext cx="287655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9BC52-062B-49ED-ADC1-F70D03BEC691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11375" y="768350"/>
            <a:ext cx="287655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9BC52-062B-49ED-ADC1-F70D03BEC691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4751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11375" y="768350"/>
            <a:ext cx="287655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9BC52-062B-49ED-ADC1-F70D03BEC691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51006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7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5523-097A-4265-A9F0-4741DF153BD8}" type="datetimeFigureOut">
              <a:rPr lang="de-DE" smtClean="0"/>
              <a:pPr/>
              <a:t>02.06.2019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739A-E9F9-43BD-96B2-4E4F8D35722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5523-097A-4265-A9F0-4741DF153BD8}" type="datetimeFigureOut">
              <a:rPr lang="de-DE" smtClean="0"/>
              <a:pPr/>
              <a:t>02.06.2019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739A-E9F9-43BD-96B2-4E4F8D35722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5523-097A-4265-A9F0-4741DF153BD8}" type="datetimeFigureOut">
              <a:rPr lang="de-DE" smtClean="0"/>
              <a:pPr/>
              <a:t>02.06.2019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739A-E9F9-43BD-96B2-4E4F8D35722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5523-097A-4265-A9F0-4741DF153BD8}" type="datetimeFigureOut">
              <a:rPr lang="de-DE" smtClean="0"/>
              <a:pPr/>
              <a:t>02.06.2019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739A-E9F9-43BD-96B2-4E4F8D35722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5523-097A-4265-A9F0-4741DF153BD8}" type="datetimeFigureOut">
              <a:rPr lang="de-DE" smtClean="0"/>
              <a:pPr/>
              <a:t>02.06.2019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739A-E9F9-43BD-96B2-4E4F8D35722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5523-097A-4265-A9F0-4741DF153BD8}" type="datetimeFigureOut">
              <a:rPr lang="de-DE" smtClean="0"/>
              <a:pPr/>
              <a:t>02.06.2019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739A-E9F9-43BD-96B2-4E4F8D35722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5523-097A-4265-A9F0-4741DF153BD8}" type="datetimeFigureOut">
              <a:rPr lang="de-DE" smtClean="0"/>
              <a:pPr/>
              <a:t>02.06.2019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739A-E9F9-43BD-96B2-4E4F8D35722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5523-097A-4265-A9F0-4741DF153BD8}" type="datetimeFigureOut">
              <a:rPr lang="de-DE" smtClean="0"/>
              <a:pPr/>
              <a:t>02.06.2019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739A-E9F9-43BD-96B2-4E4F8D35722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93573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1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5523-097A-4265-A9F0-4741DF153BD8}" type="datetimeFigureOut">
              <a:rPr lang="de-DE" smtClean="0"/>
              <a:pPr/>
              <a:t>02.06.2019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739A-E9F9-43BD-96B2-4E4F8D35722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5523-097A-4265-A9F0-4741DF153BD8}" type="datetimeFigureOut">
              <a:rPr lang="de-DE" smtClean="0"/>
              <a:pPr/>
              <a:t>02.06.2019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739A-E9F9-43BD-96B2-4E4F8D35722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5523-097A-4265-A9F0-4741DF153BD8}" type="datetimeFigureOut">
              <a:rPr lang="de-DE" smtClean="0"/>
              <a:pPr/>
              <a:t>02.06.2019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739A-E9F9-43BD-96B2-4E4F8D35722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321062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5" name="think-cell Folie" r:id="rId15" imgW="216" imgH="216" progId="TCLayout.ActiveDocument.1">
                  <p:embed/>
                </p:oleObj>
              </mc:Choice>
              <mc:Fallback>
                <p:oleObj name="think-cell Folie" r:id="rId1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5523-097A-4265-A9F0-4741DF153BD8}" type="datetimeFigureOut">
              <a:rPr lang="de-DE" smtClean="0"/>
              <a:pPr/>
              <a:t>02.06.2019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B739A-E9F9-43BD-96B2-4E4F8D35722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3.xml"/><Relationship Id="rId9" Type="http://schemas.openxmlformats.org/officeDocument/2006/relationships/hyperlink" Target="http://www.olaf-knuetel-tennis.de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2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69815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6" name="think-cell Folie" r:id="rId5" imgW="216" imgH="216" progId="TCLayout.ActiveDocument.1">
                  <p:embed/>
                </p:oleObj>
              </mc:Choice>
              <mc:Fallback>
                <p:oleObj name="think-cell Foli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 descr="DTG_Blau-Weiss_Logo weiss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5766"/>
            <a:ext cx="924486" cy="85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erade Verbindung 6"/>
          <p:cNvCxnSpPr/>
          <p:nvPr/>
        </p:nvCxnSpPr>
        <p:spPr>
          <a:xfrm flipH="1">
            <a:off x="908720" y="683568"/>
            <a:ext cx="568863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H="1">
            <a:off x="1076886" y="741372"/>
            <a:ext cx="568863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700808" y="36400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rgbClr val="0070C0"/>
                </a:solidFill>
              </a:rPr>
              <a:t>Newsletter </a:t>
            </a:r>
            <a:r>
              <a:rPr lang="de-DE" sz="1400" dirty="0" smtClean="0">
                <a:solidFill>
                  <a:srgbClr val="0070C0"/>
                </a:solidFill>
              </a:rPr>
              <a:t>– Saison 2019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121784" y="865684"/>
            <a:ext cx="278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JUGENDBEREICH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35" name="Abgerundetes Rechteck 34"/>
          <p:cNvSpPr/>
          <p:nvPr/>
        </p:nvSpPr>
        <p:spPr>
          <a:xfrm>
            <a:off x="-243408" y="1023348"/>
            <a:ext cx="3312368" cy="288032"/>
          </a:xfrm>
          <a:prstGeom prst="roundRect">
            <a:avLst>
              <a:gd name="adj" fmla="val 4509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/>
              <a:t>     TMT Pokalturnier</a:t>
            </a:r>
            <a:endParaRPr lang="de-DE" b="1" dirty="0"/>
          </a:p>
        </p:txBody>
      </p:sp>
      <p:cxnSp>
        <p:nvCxnSpPr>
          <p:cNvPr id="38" name="Gerade Verbindung 37"/>
          <p:cNvCxnSpPr/>
          <p:nvPr/>
        </p:nvCxnSpPr>
        <p:spPr>
          <a:xfrm>
            <a:off x="6778544" y="1157631"/>
            <a:ext cx="0" cy="252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 flipH="1">
            <a:off x="68239" y="1366604"/>
            <a:ext cx="4705" cy="1584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3902902" y="1167364"/>
            <a:ext cx="2880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 flipH="1">
            <a:off x="67484" y="3418524"/>
            <a:ext cx="4705" cy="3708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bgerundetes Rechteck 44"/>
          <p:cNvSpPr/>
          <p:nvPr/>
        </p:nvSpPr>
        <p:spPr>
          <a:xfrm>
            <a:off x="-243408" y="3043857"/>
            <a:ext cx="3888432" cy="288032"/>
          </a:xfrm>
          <a:prstGeom prst="roundRect">
            <a:avLst>
              <a:gd name="adj" fmla="val 4509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/>
              <a:t> </a:t>
            </a:r>
            <a:r>
              <a:rPr lang="de-DE" b="1" dirty="0"/>
              <a:t>    PSV Mülheim </a:t>
            </a:r>
            <a:r>
              <a:rPr lang="de-DE" b="1" dirty="0" err="1"/>
              <a:t>Indoor</a:t>
            </a:r>
            <a:r>
              <a:rPr lang="de-DE" b="1" dirty="0"/>
              <a:t> Open 2019</a:t>
            </a:r>
          </a:p>
        </p:txBody>
      </p:sp>
      <p:cxnSp>
        <p:nvCxnSpPr>
          <p:cNvPr id="50" name="Gerade Verbindung 49"/>
          <p:cNvCxnSpPr/>
          <p:nvPr/>
        </p:nvCxnSpPr>
        <p:spPr>
          <a:xfrm>
            <a:off x="66020" y="8983665"/>
            <a:ext cx="6696000" cy="208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116632" y="1369095"/>
            <a:ext cx="66488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Charlotte </a:t>
            </a:r>
            <a:r>
              <a:rPr lang="de-DE" sz="1100" dirty="0" smtClean="0"/>
              <a:t>Schmitt erzielte beim </a:t>
            </a:r>
            <a:r>
              <a:rPr lang="de-DE" sz="1100" dirty="0"/>
              <a:t>TMT Pokalturnier in Kempen wie im Vorjahr den 2. Platz </a:t>
            </a:r>
            <a:r>
              <a:rPr lang="de-DE" sz="1100" dirty="0" smtClean="0"/>
              <a:t/>
            </a:r>
            <a:br>
              <a:rPr lang="de-DE" sz="1100" dirty="0" smtClean="0"/>
            </a:br>
            <a:r>
              <a:rPr lang="de-DE" sz="1100" dirty="0" smtClean="0"/>
              <a:t>in </a:t>
            </a:r>
            <a:r>
              <a:rPr lang="de-DE" sz="1100" dirty="0"/>
              <a:t>der Altersklasse Juniorinnen </a:t>
            </a:r>
            <a:r>
              <a:rPr lang="de-DE" sz="1100" dirty="0" smtClean="0"/>
              <a:t>U12 </a:t>
            </a:r>
            <a:r>
              <a:rPr lang="de-DE" sz="1100" dirty="0"/>
              <a:t>und verpasste den Turniersieg dabei nur knapp. </a:t>
            </a:r>
          </a:p>
          <a:p>
            <a:endParaRPr lang="de-DE" sz="300" dirty="0"/>
          </a:p>
          <a:p>
            <a:r>
              <a:rPr lang="de-DE" sz="1100" dirty="0"/>
              <a:t>Während </a:t>
            </a:r>
            <a:r>
              <a:rPr lang="de-DE" sz="1100" dirty="0" err="1"/>
              <a:t>Chrarlotte</a:t>
            </a:r>
            <a:r>
              <a:rPr lang="de-DE" sz="1100" dirty="0"/>
              <a:t> sich klar in je zwei Sätzen gegen Klara Marie </a:t>
            </a:r>
            <a:r>
              <a:rPr lang="de-DE" sz="1100" dirty="0" err="1"/>
              <a:t>Zankl</a:t>
            </a:r>
            <a:r>
              <a:rPr lang="de-DE" sz="1100" dirty="0"/>
              <a:t> (TUS 1889 e.V. St. Hubert) </a:t>
            </a:r>
            <a:r>
              <a:rPr lang="de-DE" sz="1100" dirty="0" smtClean="0"/>
              <a:t/>
            </a:r>
            <a:br>
              <a:rPr lang="de-DE" sz="1100" dirty="0" smtClean="0"/>
            </a:br>
            <a:r>
              <a:rPr lang="de-DE" sz="1100" dirty="0" smtClean="0"/>
              <a:t>und </a:t>
            </a:r>
            <a:r>
              <a:rPr lang="de-DE" sz="1100" dirty="0" err="1"/>
              <a:t>Finja</a:t>
            </a:r>
            <a:r>
              <a:rPr lang="de-DE" sz="1100" dirty="0"/>
              <a:t> Schmitz (</a:t>
            </a:r>
            <a:r>
              <a:rPr lang="de-DE" sz="1100" dirty="0" err="1"/>
              <a:t>Oppumer</a:t>
            </a:r>
            <a:r>
              <a:rPr lang="de-DE" sz="1100" dirty="0"/>
              <a:t> TC) </a:t>
            </a:r>
            <a:r>
              <a:rPr lang="de-DE" sz="1100" dirty="0" err="1"/>
              <a:t>durchsetzte</a:t>
            </a:r>
            <a:r>
              <a:rPr lang="de-DE" sz="1100" dirty="0"/>
              <a:t>, musste die Partie gegen Jessica </a:t>
            </a:r>
            <a:r>
              <a:rPr lang="de-DE" sz="1100" dirty="0" err="1"/>
              <a:t>Nyari</a:t>
            </a:r>
            <a:r>
              <a:rPr lang="de-DE" sz="1100" dirty="0"/>
              <a:t> (</a:t>
            </a:r>
            <a:r>
              <a:rPr lang="de-DE" sz="1100" dirty="0" err="1"/>
              <a:t>Oppumer</a:t>
            </a:r>
            <a:r>
              <a:rPr lang="de-DE" sz="1100" dirty="0"/>
              <a:t> TC) </a:t>
            </a:r>
            <a:r>
              <a:rPr lang="de-DE" sz="1100" dirty="0" smtClean="0"/>
              <a:t/>
            </a:r>
            <a:br>
              <a:rPr lang="de-DE" sz="1100" dirty="0" smtClean="0"/>
            </a:br>
            <a:r>
              <a:rPr lang="de-DE" sz="1100" dirty="0" smtClean="0"/>
              <a:t>im Match-Tiebreak </a:t>
            </a:r>
            <a:r>
              <a:rPr lang="de-DE" sz="1100" dirty="0"/>
              <a:t>entschieden werden, der mit 10:4 an die Gegnerin ging, die das Turnier </a:t>
            </a:r>
            <a:endParaRPr lang="de-DE" sz="1100" dirty="0" smtClean="0"/>
          </a:p>
          <a:p>
            <a:r>
              <a:rPr lang="de-DE" sz="1100" dirty="0" smtClean="0"/>
              <a:t>später </a:t>
            </a:r>
            <a:r>
              <a:rPr lang="de-DE" sz="1100" dirty="0"/>
              <a:t>gewann.</a:t>
            </a:r>
          </a:p>
          <a:p>
            <a:endParaRPr lang="de-DE" sz="300" dirty="0"/>
          </a:p>
          <a:p>
            <a:r>
              <a:rPr lang="de-DE" sz="1100" dirty="0"/>
              <a:t>Das Turnier fand vom 23. bis 26. April im </a:t>
            </a:r>
            <a:r>
              <a:rPr lang="de-DE" sz="1100" dirty="0" err="1"/>
              <a:t>tennis</a:t>
            </a:r>
            <a:r>
              <a:rPr lang="de-DE" sz="1100" dirty="0"/>
              <a:t> </a:t>
            </a:r>
            <a:r>
              <a:rPr lang="de-DE" sz="1100" dirty="0" err="1"/>
              <a:t>center</a:t>
            </a:r>
            <a:r>
              <a:rPr lang="de-DE" sz="1100" dirty="0"/>
              <a:t> </a:t>
            </a:r>
            <a:r>
              <a:rPr lang="de-DE" sz="1100" dirty="0" err="1"/>
              <a:t>St.Hubert</a:t>
            </a:r>
            <a:r>
              <a:rPr lang="de-DE" sz="1100" dirty="0"/>
              <a:t> statt</a:t>
            </a:r>
            <a:r>
              <a:rPr lang="de-DE" sz="1100" dirty="0" smtClean="0"/>
              <a:t>.</a:t>
            </a:r>
            <a:endParaRPr lang="de-DE" sz="11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7" t="14641" r="26740" b="33444"/>
          <a:stretch/>
        </p:blipFill>
        <p:spPr>
          <a:xfrm>
            <a:off x="5814980" y="1472096"/>
            <a:ext cx="972108" cy="1458960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116632" y="3403897"/>
            <a:ext cx="664888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Hendrick</a:t>
            </a:r>
            <a:r>
              <a:rPr lang="de-DE" sz="1100" dirty="0" smtClean="0"/>
              <a:t> Voss und Finn </a:t>
            </a:r>
            <a:r>
              <a:rPr lang="de-DE" sz="1100" dirty="0" err="1" smtClean="0"/>
              <a:t>Schöwing</a:t>
            </a:r>
            <a:r>
              <a:rPr lang="de-DE" sz="1100" dirty="0" smtClean="0"/>
              <a:t> nahmen im Januar an den </a:t>
            </a:r>
            <a:r>
              <a:rPr lang="de-DE" sz="1100" dirty="0"/>
              <a:t>PSV Mülheim </a:t>
            </a:r>
            <a:r>
              <a:rPr lang="de-DE" sz="1100" dirty="0" err="1"/>
              <a:t>Indoor</a:t>
            </a:r>
            <a:r>
              <a:rPr lang="de-DE" sz="1100" dirty="0"/>
              <a:t> Open </a:t>
            </a:r>
            <a:r>
              <a:rPr lang="de-DE" sz="1100" dirty="0" smtClean="0"/>
              <a:t>2019 mit LK- und Ranglistenwertung in der Herren-Konkurrenz teil, welche auf </a:t>
            </a:r>
            <a:r>
              <a:rPr lang="de-DE" sz="1100" dirty="0"/>
              <a:t>der Anlage </a:t>
            </a:r>
            <a:r>
              <a:rPr lang="de-DE" sz="1100" dirty="0" smtClean="0"/>
              <a:t>des Postsport-</a:t>
            </a:r>
            <a:r>
              <a:rPr lang="de-DE" sz="1100" dirty="0"/>
              <a:t/>
            </a:r>
            <a:br>
              <a:rPr lang="de-DE" sz="1100" dirty="0"/>
            </a:br>
            <a:r>
              <a:rPr lang="de-DE" sz="1100" dirty="0" smtClean="0"/>
              <a:t>verein </a:t>
            </a:r>
            <a:r>
              <a:rPr lang="de-DE" sz="1100" dirty="0"/>
              <a:t>Mülheim an der Ruhr e.V. </a:t>
            </a:r>
            <a:r>
              <a:rPr lang="de-DE" sz="1100" dirty="0" smtClean="0"/>
              <a:t>stattfanden.  </a:t>
            </a:r>
          </a:p>
          <a:p>
            <a:endParaRPr lang="de-DE" sz="300" dirty="0" smtClean="0"/>
          </a:p>
          <a:p>
            <a:r>
              <a:rPr lang="de-DE" sz="1100" dirty="0" err="1" smtClean="0"/>
              <a:t>Hendrick</a:t>
            </a:r>
            <a:r>
              <a:rPr lang="de-DE" sz="1100" dirty="0" smtClean="0"/>
              <a:t> traf gleich in der ersten Runde auf den </a:t>
            </a:r>
            <a:r>
              <a:rPr lang="de-DE" sz="1100" dirty="0"/>
              <a:t>elf Jahre älteren </a:t>
            </a:r>
            <a:r>
              <a:rPr lang="de-DE" sz="1100" dirty="0" smtClean="0"/>
              <a:t>Thomas Honold </a:t>
            </a:r>
            <a:br>
              <a:rPr lang="de-DE" sz="1100" dirty="0" smtClean="0"/>
            </a:br>
            <a:r>
              <a:rPr lang="de-DE" sz="1100" dirty="0" smtClean="0"/>
              <a:t>(ETB </a:t>
            </a:r>
            <a:r>
              <a:rPr lang="de-DE" sz="1100" dirty="0" err="1" smtClean="0"/>
              <a:t>Schwarz-Weiss</a:t>
            </a:r>
            <a:r>
              <a:rPr lang="de-DE" sz="1100" dirty="0" smtClean="0"/>
              <a:t> e.V., TA). Nach verlorenem ersten Satz, konnte er den zweiten Durch-</a:t>
            </a:r>
            <a:br>
              <a:rPr lang="de-DE" sz="1100" dirty="0" smtClean="0"/>
            </a:br>
            <a:r>
              <a:rPr lang="de-DE" sz="1100" dirty="0" smtClean="0"/>
              <a:t>gang für sich entscheiden, musste sich aber im entscheidenden Match-Tiebreak geschlagen </a:t>
            </a:r>
            <a:br>
              <a:rPr lang="de-DE" sz="1100" dirty="0" smtClean="0"/>
            </a:br>
            <a:r>
              <a:rPr lang="de-DE" sz="1100" dirty="0" smtClean="0"/>
              <a:t>geben. In der anschließenden Nebenrunde, in der er an zwei gesetzt war, hatte er in der </a:t>
            </a:r>
            <a:br>
              <a:rPr lang="de-DE" sz="1100" dirty="0" smtClean="0"/>
            </a:br>
            <a:r>
              <a:rPr lang="de-DE" sz="1100" dirty="0" smtClean="0"/>
              <a:t>ersten Runde ein Freilos. In der zweiten Runde setzte er sich klar mit 6:1 und 6:2 gegen Finn </a:t>
            </a:r>
            <a:br>
              <a:rPr lang="de-DE" sz="1100" dirty="0" smtClean="0"/>
            </a:br>
            <a:r>
              <a:rPr lang="de-DE" sz="1100" dirty="0" smtClean="0"/>
              <a:t>Hopfe (TC BW Kamp-Lintfort) durch. In der dritten Runde, was gleichzeitig das Halbfinale war, </a:t>
            </a:r>
            <a:br>
              <a:rPr lang="de-DE" sz="1100" dirty="0" smtClean="0"/>
            </a:br>
            <a:r>
              <a:rPr lang="de-DE" sz="1100" dirty="0" smtClean="0"/>
              <a:t>verlor er den ersten Satz knapp mit 5:7, sicherte sich den zweiten Satz mit 7:6, sodass der </a:t>
            </a:r>
            <a:br>
              <a:rPr lang="de-DE" sz="1100" dirty="0" smtClean="0"/>
            </a:br>
            <a:r>
              <a:rPr lang="de-DE" sz="1100" dirty="0" smtClean="0"/>
              <a:t>Match-Tiebreak über den Ausgang der Partie entscheiden musste. Diesen verlor </a:t>
            </a:r>
            <a:r>
              <a:rPr lang="de-DE" sz="1100" dirty="0" err="1" smtClean="0"/>
              <a:t>Hendrick</a:t>
            </a:r>
            <a:r>
              <a:rPr lang="de-DE" sz="1100" dirty="0" smtClean="0"/>
              <a:t> </a:t>
            </a:r>
            <a:br>
              <a:rPr lang="de-DE" sz="1100" dirty="0" smtClean="0"/>
            </a:br>
            <a:r>
              <a:rPr lang="de-DE" sz="1100" dirty="0" smtClean="0"/>
              <a:t>leider 5:10 gegen den späteren Turnierzweiten der Nebenrunde.</a:t>
            </a:r>
          </a:p>
          <a:p>
            <a:endParaRPr lang="de-DE" sz="600" dirty="0"/>
          </a:p>
          <a:p>
            <a:endParaRPr lang="de-DE" sz="600" dirty="0" smtClean="0"/>
          </a:p>
          <a:p>
            <a:r>
              <a:rPr lang="de-DE" dirty="0"/>
              <a:t>Finn</a:t>
            </a:r>
            <a:r>
              <a:rPr lang="de-DE" sz="1100" dirty="0" smtClean="0"/>
              <a:t> </a:t>
            </a:r>
            <a:r>
              <a:rPr lang="de-DE" sz="1100" dirty="0" err="1" smtClean="0"/>
              <a:t>Schöwing</a:t>
            </a:r>
            <a:r>
              <a:rPr lang="de-DE" sz="1100" dirty="0" smtClean="0"/>
              <a:t> gelang hingegen der Sieg in der ersten Runde über Tim </a:t>
            </a:r>
            <a:r>
              <a:rPr lang="de-DE" sz="1100" dirty="0" err="1" smtClean="0"/>
              <a:t>Schölich</a:t>
            </a:r>
            <a:r>
              <a:rPr lang="de-DE" sz="1100" dirty="0" smtClean="0"/>
              <a:t> (ETUF Essen). Auch hier musste der Match-Tiebreak über Sieg und Niederlage entscheiden. In der zweiten Runde traf Finn </a:t>
            </a:r>
            <a:br>
              <a:rPr lang="de-DE" sz="1100" dirty="0" smtClean="0"/>
            </a:br>
            <a:r>
              <a:rPr lang="de-DE" sz="1100" dirty="0" smtClean="0"/>
              <a:t>auf Louis </a:t>
            </a:r>
            <a:r>
              <a:rPr lang="de-DE" sz="1100" dirty="0" err="1" smtClean="0"/>
              <a:t>Kaun</a:t>
            </a:r>
            <a:r>
              <a:rPr lang="de-DE" sz="1100" dirty="0" smtClean="0"/>
              <a:t> (Netzballverein e.V. 1898), der in der ersten Runde den an vier gesetzten </a:t>
            </a:r>
            <a:br>
              <a:rPr lang="de-DE" sz="1100" dirty="0" smtClean="0"/>
            </a:br>
            <a:r>
              <a:rPr lang="de-DE" sz="1100" dirty="0" smtClean="0"/>
              <a:t>David </a:t>
            </a:r>
            <a:r>
              <a:rPr lang="de-DE" sz="1100" dirty="0" err="1" smtClean="0"/>
              <a:t>Passaquindici</a:t>
            </a:r>
            <a:r>
              <a:rPr lang="de-DE" sz="1100" dirty="0" smtClean="0"/>
              <a:t> (TC Rot-</a:t>
            </a:r>
            <a:r>
              <a:rPr lang="de-DE" sz="1100" dirty="0" err="1" smtClean="0"/>
              <a:t>Weiss</a:t>
            </a:r>
            <a:r>
              <a:rPr lang="de-DE" sz="1100" dirty="0" smtClean="0"/>
              <a:t> Düsseldorf) bezwang. Der erste Satz ging mit 1:6 klar an </a:t>
            </a:r>
            <a:br>
              <a:rPr lang="de-DE" sz="1100" dirty="0" smtClean="0"/>
            </a:br>
            <a:r>
              <a:rPr lang="de-DE" sz="1100" dirty="0" smtClean="0"/>
              <a:t>den Gegner. Finn kämpfte sich jedoch in die Partie zurück und sicherte sich den zweiten Satz</a:t>
            </a:r>
            <a:br>
              <a:rPr lang="de-DE" sz="1100" dirty="0" smtClean="0"/>
            </a:br>
            <a:r>
              <a:rPr lang="de-DE" sz="1100" dirty="0" smtClean="0"/>
              <a:t>deutlich mit 6:1, sodass er erneut in den Match-Tiebreak musste, dieses Mal jedoch mit </a:t>
            </a:r>
            <a:br>
              <a:rPr lang="de-DE" sz="1100" dirty="0" smtClean="0"/>
            </a:br>
            <a:r>
              <a:rPr lang="de-DE" sz="1100" dirty="0" smtClean="0"/>
              <a:t>dem besseren Ende für den Gegner (6:10).</a:t>
            </a:r>
            <a:endParaRPr lang="de-DE" sz="11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0081" y="6086196"/>
            <a:ext cx="1326641" cy="136612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57122" y="3807033"/>
            <a:ext cx="1229179" cy="1420659"/>
          </a:xfrm>
          <a:prstGeom prst="rect">
            <a:avLst/>
          </a:prstGeom>
        </p:spPr>
      </p:pic>
      <p:cxnSp>
        <p:nvCxnSpPr>
          <p:cNvPr id="30" name="Gerade Verbindung 52"/>
          <p:cNvCxnSpPr/>
          <p:nvPr/>
        </p:nvCxnSpPr>
        <p:spPr>
          <a:xfrm flipH="1">
            <a:off x="6778197" y="7560416"/>
            <a:ext cx="4705" cy="1440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37"/>
          <p:cNvCxnSpPr/>
          <p:nvPr/>
        </p:nvCxnSpPr>
        <p:spPr>
          <a:xfrm>
            <a:off x="6779468" y="2974708"/>
            <a:ext cx="0" cy="792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37"/>
          <p:cNvCxnSpPr/>
          <p:nvPr/>
        </p:nvCxnSpPr>
        <p:spPr>
          <a:xfrm>
            <a:off x="6779468" y="5330180"/>
            <a:ext cx="0" cy="684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bgerundetes Rechteck 27"/>
          <p:cNvSpPr/>
          <p:nvPr/>
        </p:nvSpPr>
        <p:spPr>
          <a:xfrm>
            <a:off x="-243408" y="7219453"/>
            <a:ext cx="4517592" cy="288032"/>
          </a:xfrm>
          <a:prstGeom prst="roundRect">
            <a:avLst>
              <a:gd name="adj" fmla="val 4509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/>
              <a:t> </a:t>
            </a:r>
            <a:r>
              <a:rPr lang="de-DE" b="1" dirty="0"/>
              <a:t>    </a:t>
            </a:r>
            <a:r>
              <a:rPr lang="de-DE" b="1" dirty="0" smtClean="0"/>
              <a:t>TVN Tennis-Zentrum Essen Series 2019</a:t>
            </a:r>
            <a:endParaRPr lang="de-DE" b="1" dirty="0"/>
          </a:p>
        </p:txBody>
      </p:sp>
      <p:sp>
        <p:nvSpPr>
          <p:cNvPr id="31" name="Textfeld 30"/>
          <p:cNvSpPr txBox="1"/>
          <p:nvPr/>
        </p:nvSpPr>
        <p:spPr>
          <a:xfrm>
            <a:off x="116632" y="7579493"/>
            <a:ext cx="66488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Finn </a:t>
            </a:r>
            <a:r>
              <a:rPr lang="de-DE" sz="1100" dirty="0" err="1"/>
              <a:t>Schöwing</a:t>
            </a:r>
            <a:r>
              <a:rPr lang="de-DE" sz="1100" dirty="0"/>
              <a:t> nahm </a:t>
            </a:r>
            <a:r>
              <a:rPr lang="de-DE" sz="1100" dirty="0" smtClean="0"/>
              <a:t>an den TVN </a:t>
            </a:r>
            <a:r>
              <a:rPr lang="de-DE" sz="1100" dirty="0"/>
              <a:t>Tennis-Zentrum Essen Series </a:t>
            </a:r>
            <a:r>
              <a:rPr lang="de-DE" sz="1100" dirty="0" smtClean="0"/>
              <a:t>2019 teil, welche vom 19. bis 22. April stattfanden. In </a:t>
            </a:r>
            <a:r>
              <a:rPr lang="de-DE" sz="1100" dirty="0"/>
              <a:t>der Herren-Konkurrenz, an der insgesamt 41 Spieler teilnahmen, traf er in der ersten Runde auf den dreizehn Jahre älteren Florian Stephan (</a:t>
            </a:r>
            <a:r>
              <a:rPr lang="de-DE" sz="1100" dirty="0" err="1"/>
              <a:t>Dorstener</a:t>
            </a:r>
            <a:r>
              <a:rPr lang="de-DE" sz="1100" dirty="0"/>
              <a:t> TC), den er mit 6:4 und 7:6 bezwang. In Runde zwei musste er gegen Dennis Ludwig (TC </a:t>
            </a:r>
            <a:r>
              <a:rPr lang="de-DE" sz="1100" dirty="0" err="1"/>
              <a:t>Giesenkrichen</a:t>
            </a:r>
            <a:r>
              <a:rPr lang="de-DE" sz="1100" dirty="0"/>
              <a:t> e.V.) ran. Nach gewonnenem ersten und verlorenem zweiten Satz, musste der Match-Tiebreak über den Ausgang der Partie entscheiden, den sich Finn souverän mit 10:2 sicherte. Sein Gegner im Achtelfinale hieß Julius Hillmann (TuS Sennelager). Beim Spielstand von </a:t>
            </a:r>
            <a:r>
              <a:rPr lang="de-DE" sz="1100" dirty="0" smtClean="0"/>
              <a:t>3:3 musste </a:t>
            </a:r>
            <a:r>
              <a:rPr lang="de-DE" sz="1100" dirty="0"/>
              <a:t>Finn </a:t>
            </a:r>
            <a:r>
              <a:rPr lang="de-DE" sz="1100" dirty="0" smtClean="0"/>
              <a:t>leider </a:t>
            </a:r>
            <a:r>
              <a:rPr lang="de-DE" sz="1100" dirty="0"/>
              <a:t>verletzungsbedingt aufgeben.</a:t>
            </a:r>
          </a:p>
        </p:txBody>
      </p:sp>
      <p:cxnSp>
        <p:nvCxnSpPr>
          <p:cNvPr id="32" name="Gerade Verbindung 37"/>
          <p:cNvCxnSpPr/>
          <p:nvPr/>
        </p:nvCxnSpPr>
        <p:spPr>
          <a:xfrm>
            <a:off x="66020" y="7588716"/>
            <a:ext cx="0" cy="1404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9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69815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think-cell Folie" r:id="rId5" imgW="216" imgH="216" progId="TCLayout.ActiveDocument.1">
                  <p:embed/>
                </p:oleObj>
              </mc:Choice>
              <mc:Fallback>
                <p:oleObj name="think-cell Folie" r:id="rId5" imgW="216" imgH="216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 descr="DTG_Blau-Weiss_Logo weiss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5766"/>
            <a:ext cx="924486" cy="85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erade Verbindung 6"/>
          <p:cNvCxnSpPr/>
          <p:nvPr/>
        </p:nvCxnSpPr>
        <p:spPr>
          <a:xfrm flipH="1">
            <a:off x="908720" y="683568"/>
            <a:ext cx="568863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H="1">
            <a:off x="1076886" y="741372"/>
            <a:ext cx="568863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700808" y="36400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rgbClr val="0070C0"/>
                </a:solidFill>
              </a:rPr>
              <a:t>Newsletter </a:t>
            </a:r>
            <a:r>
              <a:rPr lang="de-DE" sz="1400" dirty="0" smtClean="0">
                <a:solidFill>
                  <a:srgbClr val="0070C0"/>
                </a:solidFill>
              </a:rPr>
              <a:t>– </a:t>
            </a:r>
            <a:r>
              <a:rPr lang="de-DE" sz="1400" dirty="0" smtClean="0">
                <a:solidFill>
                  <a:srgbClr val="0070C0"/>
                </a:solidFill>
              </a:rPr>
              <a:t>Mai/Juni</a:t>
            </a:r>
            <a:r>
              <a:rPr lang="de-DE" sz="1400" dirty="0" smtClean="0">
                <a:solidFill>
                  <a:srgbClr val="0070C0"/>
                </a:solidFill>
              </a:rPr>
              <a:t> </a:t>
            </a:r>
            <a:r>
              <a:rPr lang="de-DE" sz="1400" dirty="0" smtClean="0">
                <a:solidFill>
                  <a:srgbClr val="0070C0"/>
                </a:solidFill>
              </a:rPr>
              <a:t>2019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121784" y="865684"/>
            <a:ext cx="278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JUGENDBEREICH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35" name="Abgerundetes Rechteck 34"/>
          <p:cNvSpPr/>
          <p:nvPr/>
        </p:nvSpPr>
        <p:spPr>
          <a:xfrm>
            <a:off x="-243408" y="1023348"/>
            <a:ext cx="3312368" cy="288032"/>
          </a:xfrm>
          <a:prstGeom prst="roundRect">
            <a:avLst>
              <a:gd name="adj" fmla="val 4509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/>
              <a:t>     </a:t>
            </a:r>
            <a:r>
              <a:rPr lang="de-DE" b="1" dirty="0" err="1" smtClean="0"/>
              <a:t>Medensaison</a:t>
            </a:r>
            <a:r>
              <a:rPr lang="de-DE" b="1" dirty="0" smtClean="0"/>
              <a:t> 2019</a:t>
            </a:r>
            <a:endParaRPr lang="de-DE" b="1" dirty="0"/>
          </a:p>
        </p:txBody>
      </p:sp>
      <p:cxnSp>
        <p:nvCxnSpPr>
          <p:cNvPr id="38" name="Gerade Verbindung 37"/>
          <p:cNvCxnSpPr/>
          <p:nvPr/>
        </p:nvCxnSpPr>
        <p:spPr>
          <a:xfrm>
            <a:off x="6778544" y="1157631"/>
            <a:ext cx="0" cy="252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 flipH="1">
            <a:off x="68239" y="1366604"/>
            <a:ext cx="4705" cy="1584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3902902" y="1167364"/>
            <a:ext cx="2880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 flipH="1">
            <a:off x="67484" y="3418524"/>
            <a:ext cx="4705" cy="3708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>
            <a:off x="66020" y="8983665"/>
            <a:ext cx="6696000" cy="208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116632" y="1369095"/>
            <a:ext cx="6648886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Auf </a:t>
            </a:r>
            <a:r>
              <a:rPr lang="de-DE" sz="1100" dirty="0" smtClean="0"/>
              <a:t>Erfolgskurs befinden sich derzeit die </a:t>
            </a:r>
            <a:r>
              <a:rPr lang="de-DE" dirty="0"/>
              <a:t>1. Ju</a:t>
            </a:r>
            <a:r>
              <a:rPr lang="de-DE" dirty="0"/>
              <a:t>n</a:t>
            </a:r>
            <a:r>
              <a:rPr lang="de-DE" dirty="0"/>
              <a:t>ioren U18 </a:t>
            </a:r>
            <a:r>
              <a:rPr lang="de-DE" sz="1100" dirty="0" smtClean="0"/>
              <a:t>in der Niederrheinliga, der höchsten im Jugendbereich. Alle vier Partien konnte die Mannschaft bisher gewinnen und liegt derzeit auf Position </a:t>
            </a:r>
            <a:r>
              <a:rPr lang="de-DE" sz="1100" dirty="0"/>
              <a:t>zwei punktgleich hinter der Mannschaft von TC </a:t>
            </a:r>
            <a:r>
              <a:rPr lang="de-DE" sz="1100" dirty="0" err="1"/>
              <a:t>Bredeney</a:t>
            </a:r>
            <a:r>
              <a:rPr lang="de-DE" sz="1100" dirty="0"/>
              <a:t>. </a:t>
            </a:r>
            <a:r>
              <a:rPr lang="de-DE" sz="1100" dirty="0" smtClean="0"/>
              <a:t>Das entscheidende Spiel um den Titel der Niederrheinmeisterschaft und der Qualifikation um die Westdeutsche Meisterschaft gegen TC </a:t>
            </a:r>
            <a:r>
              <a:rPr lang="de-DE" sz="1100" dirty="0" err="1" smtClean="0"/>
              <a:t>Bredeney</a:t>
            </a:r>
            <a:r>
              <a:rPr lang="de-DE" sz="1100" dirty="0" smtClean="0"/>
              <a:t> wird am Donnerstag, den 04. Juli um 16:30 Uhr auf unserer Anlage stattfinden.  </a:t>
            </a:r>
          </a:p>
          <a:p>
            <a:endParaRPr lang="de-DE" sz="1100" dirty="0"/>
          </a:p>
          <a:p>
            <a:r>
              <a:rPr lang="de-DE" sz="1100" dirty="0" smtClean="0"/>
              <a:t>Die </a:t>
            </a:r>
            <a:r>
              <a:rPr lang="de-DE" dirty="0" smtClean="0"/>
              <a:t>2. Junioren U18 </a:t>
            </a:r>
            <a:r>
              <a:rPr lang="de-DE" sz="1100" dirty="0" smtClean="0"/>
              <a:t>gewannen nach verlorenem Auftaktspiel ihr zweites </a:t>
            </a:r>
            <a:r>
              <a:rPr lang="de-DE" sz="1100" dirty="0" err="1" smtClean="0"/>
              <a:t>Medenspiel</a:t>
            </a:r>
            <a:r>
              <a:rPr lang="de-DE" sz="1100" dirty="0" smtClean="0"/>
              <a:t> in der Bezirksliga. Nächster Gegner wird am 23. Juni die Spielgemeinschaft DSC/Buschhausen sein, bevor es nach den Sommerferien weiter geht.</a:t>
            </a:r>
          </a:p>
          <a:p>
            <a:endParaRPr lang="de-DE" sz="1100" dirty="0"/>
          </a:p>
          <a:p>
            <a:r>
              <a:rPr lang="de-DE" sz="1100" dirty="0" smtClean="0"/>
              <a:t>Leider bisher alle drei </a:t>
            </a:r>
            <a:r>
              <a:rPr lang="de-DE" sz="1100" dirty="0" err="1" smtClean="0"/>
              <a:t>Medenspiele</a:t>
            </a:r>
            <a:r>
              <a:rPr lang="de-DE" sz="1100" dirty="0" smtClean="0"/>
              <a:t> verloren haben die </a:t>
            </a:r>
            <a:r>
              <a:rPr lang="de-DE" dirty="0"/>
              <a:t>Junioren U15 </a:t>
            </a:r>
            <a:r>
              <a:rPr lang="de-DE" sz="1100" dirty="0" smtClean="0"/>
              <a:t>in der Bezirksklasse B. </a:t>
            </a:r>
          </a:p>
          <a:p>
            <a:endParaRPr lang="de-DE" sz="1100" dirty="0"/>
          </a:p>
          <a:p>
            <a:r>
              <a:rPr lang="de-DE" sz="1100" dirty="0" smtClean="0"/>
              <a:t>Die </a:t>
            </a:r>
            <a:r>
              <a:rPr lang="de-DE" dirty="0"/>
              <a:t>Juniorinnen U15 </a:t>
            </a:r>
            <a:r>
              <a:rPr lang="de-DE" sz="1100" dirty="0" smtClean="0"/>
              <a:t>konnten hingegen die ersten beiden Spiele der Saison für sich entscheiden. Das Auftaktspiel gewannen sie deutlich mit 6:0 gegen die Spielgemeinschaft von BTC/</a:t>
            </a:r>
            <a:r>
              <a:rPr lang="de-DE" sz="1100" dirty="0" err="1" smtClean="0"/>
              <a:t>Alstaden</a:t>
            </a:r>
            <a:r>
              <a:rPr lang="de-DE" sz="1100" dirty="0" smtClean="0"/>
              <a:t>/</a:t>
            </a:r>
            <a:r>
              <a:rPr lang="de-DE" sz="1100" dirty="0" err="1" smtClean="0"/>
              <a:t>Sterkrade</a:t>
            </a:r>
            <a:r>
              <a:rPr lang="de-DE" sz="1100" dirty="0" smtClean="0"/>
              <a:t>. Im Spiel gegen Heißen Mülheim gewannen die Schwestern Sophia und Lotta </a:t>
            </a:r>
            <a:r>
              <a:rPr lang="de-DE" sz="1100" dirty="0" err="1" smtClean="0"/>
              <a:t>Lettgen</a:t>
            </a:r>
            <a:r>
              <a:rPr lang="de-DE" sz="1100" dirty="0" smtClean="0"/>
              <a:t> ihre Einzel klar in zwei Sätzen. </a:t>
            </a:r>
            <a:r>
              <a:rPr lang="de-DE" sz="1100" dirty="0" err="1" smtClean="0"/>
              <a:t>Jungster</a:t>
            </a:r>
            <a:r>
              <a:rPr lang="de-DE" sz="1100" dirty="0" smtClean="0"/>
              <a:t> Charlotte Schmid verlor ihre Partie knapp mit 5:7 und 4:6, Emma Lehmann hatte wenig Chancen gegen ihre Gegnerin, sodass es nach den Einzeln 2:2 stand. Die anschließenden Doppel konnten spannender kaum sein. Sophia und Emma gewannen 6:4 und 7:6. Lotta und Charlotte gewannen zwar den ersten Satz deutlich mit 6:2, die Gegner fanden aber zurück in die Partie und holten sich den zweiten Durchgang mit 6:4, sodass der Matchtiebreak über den Ausgang des Spiels entscheiden musste, mit dem besseren Ende für unsere Mädels (10:7).</a:t>
            </a:r>
          </a:p>
          <a:p>
            <a:endParaRPr lang="de-DE" sz="1100" dirty="0"/>
          </a:p>
          <a:p>
            <a:r>
              <a:rPr lang="de-DE" sz="1100" dirty="0" smtClean="0"/>
              <a:t>Mit zwei klaren Siegen in der Bezirksklasse B verabschieden sich die </a:t>
            </a:r>
            <a:r>
              <a:rPr lang="de-DE" dirty="0"/>
              <a:t>Juniorinnen U18 </a:t>
            </a:r>
            <a:r>
              <a:rPr lang="de-DE" sz="1100" dirty="0" smtClean="0"/>
              <a:t>in die Sommerpause. </a:t>
            </a:r>
          </a:p>
          <a:p>
            <a:endParaRPr lang="de-DE" sz="1100" dirty="0"/>
          </a:p>
          <a:p>
            <a:endParaRPr lang="de-DE" sz="1100" dirty="0"/>
          </a:p>
        </p:txBody>
      </p:sp>
      <p:cxnSp>
        <p:nvCxnSpPr>
          <p:cNvPr id="30" name="Gerade Verbindung 52"/>
          <p:cNvCxnSpPr/>
          <p:nvPr/>
        </p:nvCxnSpPr>
        <p:spPr>
          <a:xfrm flipH="1">
            <a:off x="6778197" y="7560416"/>
            <a:ext cx="4705" cy="1440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37"/>
          <p:cNvCxnSpPr/>
          <p:nvPr/>
        </p:nvCxnSpPr>
        <p:spPr>
          <a:xfrm>
            <a:off x="6779468" y="2974708"/>
            <a:ext cx="0" cy="792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37"/>
          <p:cNvCxnSpPr/>
          <p:nvPr/>
        </p:nvCxnSpPr>
        <p:spPr>
          <a:xfrm>
            <a:off x="6779468" y="5330180"/>
            <a:ext cx="0" cy="684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bgerundetes Rechteck 27"/>
          <p:cNvSpPr/>
          <p:nvPr/>
        </p:nvSpPr>
        <p:spPr>
          <a:xfrm>
            <a:off x="-243408" y="7219453"/>
            <a:ext cx="4517592" cy="288032"/>
          </a:xfrm>
          <a:prstGeom prst="roundRect">
            <a:avLst>
              <a:gd name="adj" fmla="val 4509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/>
              <a:t> </a:t>
            </a:r>
            <a:r>
              <a:rPr lang="de-DE" b="1" dirty="0"/>
              <a:t>    </a:t>
            </a:r>
            <a:r>
              <a:rPr lang="de-DE" b="1" dirty="0" smtClean="0"/>
              <a:t>TVN Tennis-Zentrum Essen Series 2019</a:t>
            </a:r>
            <a:endParaRPr lang="de-DE" b="1" dirty="0"/>
          </a:p>
        </p:txBody>
      </p:sp>
      <p:sp>
        <p:nvSpPr>
          <p:cNvPr id="31" name="Textfeld 30"/>
          <p:cNvSpPr txBox="1"/>
          <p:nvPr/>
        </p:nvSpPr>
        <p:spPr>
          <a:xfrm>
            <a:off x="116632" y="7579493"/>
            <a:ext cx="66488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Finn </a:t>
            </a:r>
            <a:r>
              <a:rPr lang="de-DE" sz="1100" dirty="0" err="1"/>
              <a:t>Schöwing</a:t>
            </a:r>
            <a:r>
              <a:rPr lang="de-DE" sz="1100" dirty="0"/>
              <a:t> nahm </a:t>
            </a:r>
            <a:r>
              <a:rPr lang="de-DE" sz="1100" dirty="0" smtClean="0"/>
              <a:t>an den TVN </a:t>
            </a:r>
            <a:r>
              <a:rPr lang="de-DE" sz="1100" dirty="0"/>
              <a:t>Tennis-Zentrum Essen Series </a:t>
            </a:r>
            <a:r>
              <a:rPr lang="de-DE" sz="1100" dirty="0" smtClean="0"/>
              <a:t>2019 teil, welche vom 19. bis 22. April stattfanden. In </a:t>
            </a:r>
            <a:r>
              <a:rPr lang="de-DE" sz="1100" dirty="0"/>
              <a:t>der Herren-Konkurrenz, an der insgesamt 41 Spieler teilnahmen, traf er in der ersten Runde auf den dreizehn Jahre älteren Florian Stephan (</a:t>
            </a:r>
            <a:r>
              <a:rPr lang="de-DE" sz="1100" dirty="0" err="1"/>
              <a:t>Dorstener</a:t>
            </a:r>
            <a:r>
              <a:rPr lang="de-DE" sz="1100" dirty="0"/>
              <a:t> TC), den er mit 6:4 und 7:6 bezwang. In Runde zwei musste er gegen Dennis Ludwig (TC </a:t>
            </a:r>
            <a:r>
              <a:rPr lang="de-DE" sz="1100" dirty="0" err="1"/>
              <a:t>Giesenkrichen</a:t>
            </a:r>
            <a:r>
              <a:rPr lang="de-DE" sz="1100" dirty="0"/>
              <a:t> e.V.) ran. Nach gewonnenem ersten und verlorenem zweiten Satz, musste der Match-Tiebreak über den Ausgang der Partie entscheiden, den sich Finn souverän mit 10:2 sicherte. Sein Gegner im Achtelfinale hieß Julius Hillmann (TuS Sennelager). Beim Spielstand von </a:t>
            </a:r>
            <a:r>
              <a:rPr lang="de-DE" sz="1100" dirty="0" smtClean="0"/>
              <a:t>3:3 musste </a:t>
            </a:r>
            <a:r>
              <a:rPr lang="de-DE" sz="1100" dirty="0"/>
              <a:t>Finn </a:t>
            </a:r>
            <a:r>
              <a:rPr lang="de-DE" sz="1100" dirty="0" smtClean="0"/>
              <a:t>leider </a:t>
            </a:r>
            <a:r>
              <a:rPr lang="de-DE" sz="1100" dirty="0"/>
              <a:t>verletzungsbedingt aufgeben.</a:t>
            </a:r>
          </a:p>
        </p:txBody>
      </p:sp>
      <p:cxnSp>
        <p:nvCxnSpPr>
          <p:cNvPr id="32" name="Gerade Verbindung 37"/>
          <p:cNvCxnSpPr/>
          <p:nvPr/>
        </p:nvCxnSpPr>
        <p:spPr>
          <a:xfrm>
            <a:off x="66020" y="7588716"/>
            <a:ext cx="0" cy="1404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51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09163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8" name="think-cell Folie" r:id="rId5" imgW="216" imgH="216" progId="TCLayout.ActiveDocument.1">
                  <p:embed/>
                </p:oleObj>
              </mc:Choice>
              <mc:Fallback>
                <p:oleObj name="think-cell Foli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 descr="DTG_Blau-Weiss_Logo weiss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5766"/>
            <a:ext cx="924486" cy="85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erade Verbindung 6"/>
          <p:cNvCxnSpPr/>
          <p:nvPr/>
        </p:nvCxnSpPr>
        <p:spPr>
          <a:xfrm flipH="1">
            <a:off x="908720" y="683568"/>
            <a:ext cx="568863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H="1">
            <a:off x="1076886" y="741372"/>
            <a:ext cx="568863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4121784" y="865684"/>
            <a:ext cx="278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Tennisschule </a:t>
            </a:r>
            <a:r>
              <a:rPr lang="de-DE" b="1" dirty="0" err="1" smtClean="0">
                <a:solidFill>
                  <a:srgbClr val="0070C0"/>
                </a:solidFill>
              </a:rPr>
              <a:t>Lönegren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35" name="Abgerundetes Rechteck 34"/>
          <p:cNvSpPr/>
          <p:nvPr/>
        </p:nvSpPr>
        <p:spPr>
          <a:xfrm>
            <a:off x="-243408" y="1023348"/>
            <a:ext cx="3312368" cy="288032"/>
          </a:xfrm>
          <a:prstGeom prst="roundRect">
            <a:avLst>
              <a:gd name="adj" fmla="val 4509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/>
              <a:t> </a:t>
            </a:r>
            <a:r>
              <a:rPr lang="de-DE" b="1" dirty="0"/>
              <a:t>    </a:t>
            </a:r>
            <a:r>
              <a:rPr lang="de-DE" b="1" dirty="0" smtClean="0"/>
              <a:t>Fast Learning Days</a:t>
            </a:r>
            <a:endParaRPr lang="de-DE" b="1" dirty="0"/>
          </a:p>
        </p:txBody>
      </p:sp>
      <p:cxnSp>
        <p:nvCxnSpPr>
          <p:cNvPr id="38" name="Gerade Verbindung 37"/>
          <p:cNvCxnSpPr/>
          <p:nvPr/>
        </p:nvCxnSpPr>
        <p:spPr>
          <a:xfrm>
            <a:off x="6778544" y="1157631"/>
            <a:ext cx="0" cy="1548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3902902" y="1167364"/>
            <a:ext cx="2880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H="1">
            <a:off x="68239" y="1376444"/>
            <a:ext cx="4705" cy="2340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1700808" y="36400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rgbClr val="0070C0"/>
                </a:solidFill>
              </a:rPr>
              <a:t>Newsletter </a:t>
            </a:r>
            <a:r>
              <a:rPr lang="de-DE" sz="1400" dirty="0" smtClean="0">
                <a:solidFill>
                  <a:srgbClr val="0070C0"/>
                </a:solidFill>
              </a:rPr>
              <a:t>– Saison 2019</a:t>
            </a:r>
            <a:endParaRPr lang="de-DE" sz="1400" dirty="0">
              <a:solidFill>
                <a:srgbClr val="0070C0"/>
              </a:solidFill>
            </a:endParaRPr>
          </a:p>
        </p:txBody>
      </p:sp>
      <p:cxnSp>
        <p:nvCxnSpPr>
          <p:cNvPr id="33" name="Gerade Verbindung 32"/>
          <p:cNvCxnSpPr/>
          <p:nvPr/>
        </p:nvCxnSpPr>
        <p:spPr>
          <a:xfrm flipH="1">
            <a:off x="72332" y="4140192"/>
            <a:ext cx="4705" cy="2304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56495" y="8983665"/>
            <a:ext cx="5616000" cy="208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Untertitel 2"/>
          <p:cNvSpPr txBox="1">
            <a:spLocks/>
          </p:cNvSpPr>
          <p:nvPr/>
        </p:nvSpPr>
        <p:spPr>
          <a:xfrm>
            <a:off x="116632" y="4149969"/>
            <a:ext cx="6648886" cy="638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95350" algn="l"/>
              </a:tabLst>
            </a:pPr>
            <a:r>
              <a:rPr lang="de-DE" sz="1800" dirty="0" smtClean="0">
                <a:solidFill>
                  <a:schemeClr val="tx1"/>
                </a:solidFill>
              </a:rPr>
              <a:t>Die </a:t>
            </a:r>
            <a:r>
              <a:rPr lang="de-DE" sz="1100" dirty="0" smtClean="0">
                <a:solidFill>
                  <a:schemeClr val="tx1"/>
                </a:solidFill>
              </a:rPr>
              <a:t>Tennisschule </a:t>
            </a:r>
            <a:r>
              <a:rPr lang="de-DE" sz="1100" dirty="0" err="1">
                <a:solidFill>
                  <a:schemeClr val="tx1"/>
                </a:solidFill>
              </a:rPr>
              <a:t>Lönegren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smtClean="0">
                <a:solidFill>
                  <a:schemeClr val="tx1"/>
                </a:solidFill>
              </a:rPr>
              <a:t>bietet wieder ein wöchentliches Mannschaftstraining während </a:t>
            </a:r>
            <a:r>
              <a:rPr lang="de-DE" sz="1100" dirty="0">
                <a:solidFill>
                  <a:schemeClr val="tx1"/>
                </a:solidFill>
              </a:rPr>
              <a:t>der Saison an:</a:t>
            </a:r>
          </a:p>
          <a:p>
            <a:pPr algn="l">
              <a:tabLst>
                <a:tab pos="895350" algn="l"/>
              </a:tabLst>
            </a:pPr>
            <a:endParaRPr lang="de-DE" sz="300" dirty="0">
              <a:solidFill>
                <a:schemeClr val="tx1"/>
              </a:solidFill>
            </a:endParaRPr>
          </a:p>
          <a:p>
            <a:pPr algn="l">
              <a:tabLst>
                <a:tab pos="895350" algn="l"/>
              </a:tabLst>
            </a:pPr>
            <a:r>
              <a:rPr lang="de-DE" sz="1100" b="1" dirty="0" smtClean="0">
                <a:solidFill>
                  <a:schemeClr val="tx1"/>
                </a:solidFill>
              </a:rPr>
              <a:t>Trainingsinhalt: </a:t>
            </a:r>
            <a:r>
              <a:rPr lang="de-DE" sz="1100" dirty="0" smtClean="0">
                <a:solidFill>
                  <a:schemeClr val="tx1"/>
                </a:solidFill>
              </a:rPr>
              <a:t>Das Training, welches </a:t>
            </a:r>
            <a:r>
              <a:rPr lang="de-DE" sz="1100" dirty="0">
                <a:solidFill>
                  <a:schemeClr val="tx1"/>
                </a:solidFill>
              </a:rPr>
              <a:t>auf die Weiterentwicklung des Tennisspiels </a:t>
            </a:r>
            <a:r>
              <a:rPr lang="de-DE" sz="1100" dirty="0" smtClean="0">
                <a:solidFill>
                  <a:schemeClr val="tx1"/>
                </a:solidFill>
              </a:rPr>
              <a:t>zugeschnitten </a:t>
            </a:r>
            <a:r>
              <a:rPr lang="de-DE" sz="1100" dirty="0">
                <a:solidFill>
                  <a:schemeClr val="tx1"/>
                </a:solidFill>
              </a:rPr>
              <a:t>ist, richtet sich an Erwachsene. Die richtige Technik sowie Taktik in verschiedenen Matchsituationen im Einzel </a:t>
            </a:r>
            <a:r>
              <a:rPr lang="de-DE" sz="1100" dirty="0" smtClean="0">
                <a:solidFill>
                  <a:schemeClr val="tx1"/>
                </a:solidFill>
              </a:rPr>
              <a:t>sowie </a:t>
            </a:r>
            <a:r>
              <a:rPr lang="de-DE" sz="1100" dirty="0">
                <a:solidFill>
                  <a:schemeClr val="tx1"/>
                </a:solidFill>
              </a:rPr>
              <a:t>Doppel sollen mit dem Ziel einer optimalen </a:t>
            </a:r>
            <a:r>
              <a:rPr lang="de-DE" sz="1100" dirty="0" err="1">
                <a:solidFill>
                  <a:schemeClr val="tx1"/>
                </a:solidFill>
              </a:rPr>
              <a:t>Medenspielvorbereitung</a:t>
            </a:r>
            <a:r>
              <a:rPr lang="de-DE" sz="1100" dirty="0">
                <a:solidFill>
                  <a:schemeClr val="tx1"/>
                </a:solidFill>
              </a:rPr>
              <a:t> verbessert werden.</a:t>
            </a:r>
          </a:p>
          <a:p>
            <a:pPr algn="l">
              <a:tabLst>
                <a:tab pos="895350" algn="l"/>
              </a:tabLst>
            </a:pPr>
            <a:endParaRPr lang="de-DE" sz="300" dirty="0">
              <a:solidFill>
                <a:schemeClr val="tx1"/>
              </a:solidFill>
            </a:endParaRPr>
          </a:p>
          <a:p>
            <a:pPr algn="l">
              <a:tabLst>
                <a:tab pos="895350" algn="l"/>
              </a:tabLst>
            </a:pPr>
            <a:r>
              <a:rPr lang="de-DE" sz="1100" b="1" dirty="0">
                <a:solidFill>
                  <a:schemeClr val="tx1"/>
                </a:solidFill>
              </a:rPr>
              <a:t>Kosten: </a:t>
            </a:r>
            <a:r>
              <a:rPr lang="de-DE" sz="1100" dirty="0" smtClean="0">
                <a:solidFill>
                  <a:schemeClr val="tx1"/>
                </a:solidFill>
              </a:rPr>
              <a:t>15 </a:t>
            </a:r>
            <a:r>
              <a:rPr lang="de-DE" sz="1100" dirty="0">
                <a:solidFill>
                  <a:schemeClr val="tx1"/>
                </a:solidFill>
              </a:rPr>
              <a:t>€</a:t>
            </a:r>
            <a:r>
              <a:rPr lang="de-DE" sz="1100" dirty="0" smtClean="0">
                <a:solidFill>
                  <a:schemeClr val="tx1"/>
                </a:solidFill>
              </a:rPr>
              <a:t> </a:t>
            </a:r>
            <a:r>
              <a:rPr lang="de-DE" sz="1100" dirty="0">
                <a:solidFill>
                  <a:schemeClr val="tx1"/>
                </a:solidFill>
              </a:rPr>
              <a:t>pro </a:t>
            </a:r>
            <a:r>
              <a:rPr lang="de-DE" sz="1100" dirty="0" smtClean="0">
                <a:solidFill>
                  <a:schemeClr val="tx1"/>
                </a:solidFill>
              </a:rPr>
              <a:t>Person/90 Min</a:t>
            </a:r>
            <a:endParaRPr lang="de-DE" sz="1100" dirty="0">
              <a:solidFill>
                <a:schemeClr val="tx1"/>
              </a:solidFill>
            </a:endParaRPr>
          </a:p>
          <a:p>
            <a:pPr algn="l">
              <a:tabLst>
                <a:tab pos="895350" algn="l"/>
              </a:tabLst>
            </a:pPr>
            <a:endParaRPr lang="de-DE" sz="300" dirty="0">
              <a:solidFill>
                <a:schemeClr val="tx1"/>
              </a:solidFill>
            </a:endParaRPr>
          </a:p>
          <a:p>
            <a:pPr algn="l">
              <a:tabLst>
                <a:tab pos="895350" algn="l"/>
              </a:tabLst>
            </a:pPr>
            <a:r>
              <a:rPr lang="de-DE" sz="1100" b="1" dirty="0" smtClean="0">
                <a:solidFill>
                  <a:schemeClr val="tx1"/>
                </a:solidFill>
              </a:rPr>
              <a:t>Teilnehmer pro Einheit:</a:t>
            </a:r>
            <a:r>
              <a:rPr lang="de-DE" sz="1100" b="1" dirty="0" smtClean="0">
                <a:solidFill>
                  <a:srgbClr val="0070C0"/>
                </a:solidFill>
              </a:rPr>
              <a:t> </a:t>
            </a:r>
            <a:r>
              <a:rPr lang="de-DE" sz="1100" dirty="0" smtClean="0">
                <a:solidFill>
                  <a:schemeClr val="tx1"/>
                </a:solidFill>
              </a:rPr>
              <a:t>6-8 </a:t>
            </a:r>
            <a:r>
              <a:rPr lang="de-DE" sz="1100" dirty="0">
                <a:solidFill>
                  <a:schemeClr val="tx1"/>
                </a:solidFill>
              </a:rPr>
              <a:t>Spieler</a:t>
            </a:r>
          </a:p>
          <a:p>
            <a:pPr algn="l">
              <a:tabLst>
                <a:tab pos="895350" algn="l"/>
              </a:tabLst>
            </a:pPr>
            <a:endParaRPr lang="de-DE" sz="300" dirty="0" smtClean="0">
              <a:solidFill>
                <a:schemeClr val="tx1"/>
              </a:solidFill>
            </a:endParaRPr>
          </a:p>
          <a:p>
            <a:pPr algn="l">
              <a:tabLst>
                <a:tab pos="895350" algn="l"/>
              </a:tabLst>
            </a:pPr>
            <a:r>
              <a:rPr lang="de-DE" sz="1100" b="1" dirty="0" smtClean="0">
                <a:solidFill>
                  <a:schemeClr val="tx1"/>
                </a:solidFill>
              </a:rPr>
              <a:t>Anzahl der Plätze: </a:t>
            </a:r>
            <a:r>
              <a:rPr lang="de-DE" sz="1100" dirty="0" smtClean="0">
                <a:solidFill>
                  <a:schemeClr val="tx1"/>
                </a:solidFill>
              </a:rPr>
              <a:t>2</a:t>
            </a:r>
          </a:p>
          <a:p>
            <a:pPr algn="l">
              <a:tabLst>
                <a:tab pos="895350" algn="l"/>
              </a:tabLst>
            </a:pPr>
            <a:endParaRPr lang="de-DE" sz="300" dirty="0" smtClean="0">
              <a:solidFill>
                <a:schemeClr val="tx1"/>
              </a:solidFill>
            </a:endParaRPr>
          </a:p>
          <a:p>
            <a:pPr algn="l">
              <a:tabLst>
                <a:tab pos="895350" algn="l"/>
              </a:tabLst>
            </a:pPr>
            <a:r>
              <a:rPr lang="de-DE" sz="1100" b="1" dirty="0">
                <a:solidFill>
                  <a:schemeClr val="tx1"/>
                </a:solidFill>
              </a:rPr>
              <a:t>Anzahl Trainer: </a:t>
            </a:r>
            <a:r>
              <a:rPr lang="de-DE" sz="1100" dirty="0" smtClean="0">
                <a:solidFill>
                  <a:schemeClr val="tx1"/>
                </a:solidFill>
              </a:rPr>
              <a:t>1</a:t>
            </a:r>
            <a:endParaRPr lang="de-DE" sz="1100" dirty="0">
              <a:solidFill>
                <a:schemeClr val="tx1"/>
              </a:solidFill>
            </a:endParaRPr>
          </a:p>
          <a:p>
            <a:pPr algn="l">
              <a:tabLst>
                <a:tab pos="895350" algn="l"/>
              </a:tabLst>
            </a:pPr>
            <a:endParaRPr lang="de-DE" sz="300" dirty="0" smtClean="0">
              <a:solidFill>
                <a:schemeClr val="tx1"/>
              </a:solidFill>
            </a:endParaRPr>
          </a:p>
          <a:p>
            <a:pPr algn="l">
              <a:tabLst>
                <a:tab pos="895350" algn="l"/>
              </a:tabLst>
            </a:pPr>
            <a:r>
              <a:rPr lang="de-DE" sz="1100" dirty="0" smtClean="0">
                <a:solidFill>
                  <a:schemeClr val="tx1"/>
                </a:solidFill>
              </a:rPr>
              <a:t>Das Angebot gilt ab fünf Trainingseinheiten. Bei Interesse meldet </a:t>
            </a:r>
            <a:r>
              <a:rPr lang="de-DE" sz="1100" dirty="0">
                <a:solidFill>
                  <a:schemeClr val="tx1"/>
                </a:solidFill>
              </a:rPr>
              <a:t>euch bitte </a:t>
            </a:r>
            <a:r>
              <a:rPr lang="de-DE" sz="1100" dirty="0" smtClean="0">
                <a:solidFill>
                  <a:schemeClr val="tx1"/>
                </a:solidFill>
              </a:rPr>
              <a:t>bei </a:t>
            </a:r>
            <a:r>
              <a:rPr lang="de-DE" sz="1100" dirty="0">
                <a:solidFill>
                  <a:schemeClr val="tx1"/>
                </a:solidFill>
              </a:rPr>
              <a:t>Christoph </a:t>
            </a:r>
            <a:r>
              <a:rPr lang="de-DE" sz="1100" dirty="0" smtClean="0">
                <a:solidFill>
                  <a:schemeClr val="tx1"/>
                </a:solidFill>
              </a:rPr>
              <a:t>oder Thomas.</a:t>
            </a:r>
          </a:p>
          <a:p>
            <a:pPr algn="l">
              <a:tabLst>
                <a:tab pos="895350" algn="l"/>
              </a:tabLst>
            </a:pPr>
            <a:r>
              <a:rPr lang="de-DE" sz="1100" dirty="0">
                <a:solidFill>
                  <a:schemeClr val="tx1"/>
                </a:solidFill>
              </a:rPr>
              <a:t> </a:t>
            </a:r>
            <a:endParaRPr lang="de-DE" sz="1100" dirty="0" smtClean="0">
              <a:solidFill>
                <a:schemeClr val="tx1"/>
              </a:solidFill>
            </a:endParaRPr>
          </a:p>
          <a:p>
            <a:pPr algn="l">
              <a:tabLst>
                <a:tab pos="895350" algn="l"/>
              </a:tabLst>
            </a:pP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-243408" y="3779912"/>
            <a:ext cx="3312368" cy="288032"/>
          </a:xfrm>
          <a:prstGeom prst="roundRect">
            <a:avLst>
              <a:gd name="adj" fmla="val 4509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/>
              <a:t> </a:t>
            </a:r>
            <a:r>
              <a:rPr lang="de-DE" b="1" dirty="0"/>
              <a:t>    </a:t>
            </a:r>
            <a:r>
              <a:rPr lang="de-DE" b="1" dirty="0" smtClean="0"/>
              <a:t>Mannschaftstraining</a:t>
            </a:r>
            <a:endParaRPr lang="de-DE" b="1" dirty="0"/>
          </a:p>
        </p:txBody>
      </p:sp>
      <p:sp>
        <p:nvSpPr>
          <p:cNvPr id="21" name="Untertitel 2"/>
          <p:cNvSpPr txBox="1">
            <a:spLocks/>
          </p:cNvSpPr>
          <p:nvPr/>
        </p:nvSpPr>
        <p:spPr>
          <a:xfrm>
            <a:off x="116632" y="1403648"/>
            <a:ext cx="6648886" cy="638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95350" algn="l"/>
              </a:tabLst>
            </a:pPr>
            <a:r>
              <a:rPr lang="de-DE" sz="1800" dirty="0" smtClean="0">
                <a:solidFill>
                  <a:schemeClr val="tx1"/>
                </a:solidFill>
              </a:rPr>
              <a:t>Die</a:t>
            </a:r>
            <a:r>
              <a:rPr lang="de-DE" sz="1100" dirty="0" smtClean="0">
                <a:solidFill>
                  <a:schemeClr val="tx1"/>
                </a:solidFill>
              </a:rPr>
              <a:t> Tennisschule </a:t>
            </a:r>
            <a:r>
              <a:rPr lang="de-DE" sz="1100" dirty="0" err="1">
                <a:solidFill>
                  <a:schemeClr val="tx1"/>
                </a:solidFill>
              </a:rPr>
              <a:t>Lönegren</a:t>
            </a:r>
            <a:r>
              <a:rPr lang="de-DE" sz="1100" dirty="0">
                <a:solidFill>
                  <a:schemeClr val="tx1"/>
                </a:solidFill>
              </a:rPr>
              <a:t> bietet </a:t>
            </a:r>
            <a:r>
              <a:rPr lang="de-DE" sz="1100" dirty="0" smtClean="0">
                <a:solidFill>
                  <a:schemeClr val="tx1"/>
                </a:solidFill>
              </a:rPr>
              <a:t>am kommenden Samstag, den 04. Mai, sowie am 11. Mai erneut einen </a:t>
            </a:r>
            <a:r>
              <a:rPr lang="de-DE" sz="1100" dirty="0">
                <a:solidFill>
                  <a:schemeClr val="tx1"/>
                </a:solidFill>
              </a:rPr>
              <a:t>Tennis Fast Learning Day </a:t>
            </a:r>
            <a:r>
              <a:rPr lang="de-DE" sz="1100" dirty="0" smtClean="0">
                <a:solidFill>
                  <a:schemeClr val="tx1"/>
                </a:solidFill>
              </a:rPr>
              <a:t>an. Wenn Ihr also jemanden kennt, der schon immer mal das Tennisspielen erlernen wollte oder nach langer Zeit wieder zum Schläger greifen möchte, dann ist der Fast Learning Day ideal geeignet</a:t>
            </a:r>
            <a:r>
              <a:rPr lang="de-DE" sz="1100" dirty="0">
                <a:solidFill>
                  <a:schemeClr val="tx1"/>
                </a:solidFill>
              </a:rPr>
              <a:t>.</a:t>
            </a:r>
          </a:p>
          <a:p>
            <a:pPr algn="l">
              <a:tabLst>
                <a:tab pos="895350" algn="l"/>
              </a:tabLst>
            </a:pPr>
            <a:endParaRPr lang="de-DE" sz="300" dirty="0" smtClean="0">
              <a:solidFill>
                <a:schemeClr val="tx1"/>
              </a:solidFill>
            </a:endParaRPr>
          </a:p>
          <a:p>
            <a:pPr algn="l">
              <a:tabLst>
                <a:tab pos="895350" algn="l"/>
              </a:tabLst>
            </a:pPr>
            <a:r>
              <a:rPr lang="de-DE" sz="1100" b="1" dirty="0" smtClean="0">
                <a:solidFill>
                  <a:schemeClr val="tx1"/>
                </a:solidFill>
              </a:rPr>
              <a:t>Was ist </a:t>
            </a:r>
            <a:r>
              <a:rPr lang="de-DE" sz="1100" b="1" dirty="0">
                <a:solidFill>
                  <a:schemeClr val="tx1"/>
                </a:solidFill>
              </a:rPr>
              <a:t>geplant:</a:t>
            </a:r>
          </a:p>
          <a:p>
            <a:pPr algn="l">
              <a:tabLst>
                <a:tab pos="895350" algn="l"/>
              </a:tabLst>
            </a:pPr>
            <a:endParaRPr lang="de-DE" sz="300" dirty="0">
              <a:solidFill>
                <a:schemeClr val="tx1"/>
              </a:solidFill>
            </a:endParaRPr>
          </a:p>
          <a:p>
            <a:pPr marL="171450" indent="-171450" algn="l">
              <a:buFont typeface="Symbol" panose="05050102010706020507" pitchFamily="18" charset="2"/>
              <a:buChar char="-"/>
              <a:tabLst>
                <a:tab pos="895350" algn="l"/>
              </a:tabLst>
            </a:pPr>
            <a:r>
              <a:rPr lang="de-DE" sz="1100" dirty="0" smtClean="0">
                <a:solidFill>
                  <a:schemeClr val="tx1"/>
                </a:solidFill>
              </a:rPr>
              <a:t>Ein </a:t>
            </a:r>
            <a:r>
              <a:rPr lang="de-DE" sz="1100" dirty="0">
                <a:solidFill>
                  <a:schemeClr val="tx1"/>
                </a:solidFill>
              </a:rPr>
              <a:t>Gruppen-Kurs „Fast Learning“ mit superschnellen Lernerfolgen, Spielspaß ohne Ende und neuen </a:t>
            </a:r>
            <a:r>
              <a:rPr lang="de-DE" sz="1100" dirty="0" smtClean="0">
                <a:solidFill>
                  <a:schemeClr val="tx1"/>
                </a:solidFill>
              </a:rPr>
              <a:t>Freunden</a:t>
            </a:r>
          </a:p>
          <a:p>
            <a:pPr marL="171450" indent="-171450" algn="l">
              <a:buFont typeface="Symbol" panose="05050102010706020507" pitchFamily="18" charset="2"/>
              <a:buChar char="-"/>
              <a:tabLst>
                <a:tab pos="895350" algn="l"/>
              </a:tabLst>
            </a:pPr>
            <a:r>
              <a:rPr lang="de-DE" sz="1100" dirty="0" smtClean="0">
                <a:solidFill>
                  <a:schemeClr val="tx1"/>
                </a:solidFill>
              </a:rPr>
              <a:t>3 </a:t>
            </a:r>
            <a:r>
              <a:rPr lang="de-DE" sz="1100" dirty="0">
                <a:solidFill>
                  <a:schemeClr val="tx1"/>
                </a:solidFill>
              </a:rPr>
              <a:t>Stunden Tennis-Erlebnis mit einem Top-Trainer-Team, spannenden Spielformen und der Möglichkeit, Tennisschläger </a:t>
            </a:r>
            <a:r>
              <a:rPr lang="de-DE" sz="1100" dirty="0" smtClean="0">
                <a:solidFill>
                  <a:schemeClr val="tx1"/>
                </a:solidFill>
              </a:rPr>
              <a:t>auszuprobieren</a:t>
            </a:r>
          </a:p>
          <a:p>
            <a:pPr marL="171450" indent="-171450" algn="l">
              <a:buFont typeface="Symbol" panose="05050102010706020507" pitchFamily="18" charset="2"/>
              <a:buChar char="-"/>
              <a:tabLst>
                <a:tab pos="895350" algn="l"/>
              </a:tabLst>
            </a:pPr>
            <a:r>
              <a:rPr lang="de-DE" sz="1100" dirty="0" smtClean="0">
                <a:solidFill>
                  <a:schemeClr val="tx1"/>
                </a:solidFill>
              </a:rPr>
              <a:t>Im </a:t>
            </a:r>
            <a:r>
              <a:rPr lang="de-DE" sz="1100" dirty="0">
                <a:solidFill>
                  <a:schemeClr val="tx1"/>
                </a:solidFill>
              </a:rPr>
              <a:t>Anschluss gibt es Kaffee und Kuchen für alle Teilnehmer inklusive.</a:t>
            </a:r>
          </a:p>
          <a:p>
            <a:pPr algn="l">
              <a:tabLst>
                <a:tab pos="895350" algn="l"/>
              </a:tabLst>
            </a:pPr>
            <a:endParaRPr lang="de-DE" sz="300" dirty="0">
              <a:solidFill>
                <a:schemeClr val="tx1"/>
              </a:solidFill>
            </a:endParaRPr>
          </a:p>
          <a:p>
            <a:pPr algn="l">
              <a:tabLst>
                <a:tab pos="895350" algn="l"/>
              </a:tabLst>
            </a:pPr>
            <a:r>
              <a:rPr lang="de-DE" sz="1100" dirty="0">
                <a:solidFill>
                  <a:schemeClr val="tx1"/>
                </a:solidFill>
              </a:rPr>
              <a:t>Einfach den Link weiterleiten: </a:t>
            </a:r>
            <a:r>
              <a:rPr lang="de-DE" sz="1100" u="sng" dirty="0">
                <a:solidFill>
                  <a:schemeClr val="tx1"/>
                </a:solidFill>
              </a:rPr>
              <a:t>https://www.tennis-people.com/Tennisschule%20Lönegren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smtClean="0">
                <a:solidFill>
                  <a:schemeClr val="tx1"/>
                </a:solidFill>
              </a:rPr>
              <a:t>- </a:t>
            </a:r>
            <a:br>
              <a:rPr lang="de-DE" sz="1100" dirty="0" smtClean="0">
                <a:solidFill>
                  <a:schemeClr val="tx1"/>
                </a:solidFill>
              </a:rPr>
            </a:br>
            <a:r>
              <a:rPr lang="de-DE" sz="1100" dirty="0" smtClean="0">
                <a:solidFill>
                  <a:schemeClr val="tx1"/>
                </a:solidFill>
              </a:rPr>
              <a:t>und </a:t>
            </a:r>
            <a:r>
              <a:rPr lang="de-DE" sz="1100" dirty="0">
                <a:solidFill>
                  <a:schemeClr val="tx1"/>
                </a:solidFill>
              </a:rPr>
              <a:t>natürlich auch gern selbst vorbeischauen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8419" y="2812932"/>
            <a:ext cx="1255907" cy="1203002"/>
          </a:xfrm>
          <a:prstGeom prst="rect">
            <a:avLst/>
          </a:prstGeom>
        </p:spPr>
      </p:pic>
      <p:sp>
        <p:nvSpPr>
          <p:cNvPr id="22" name="Abgerundetes Rechteck 21"/>
          <p:cNvSpPr/>
          <p:nvPr/>
        </p:nvSpPr>
        <p:spPr>
          <a:xfrm>
            <a:off x="-235788" y="6516216"/>
            <a:ext cx="3312368" cy="288032"/>
          </a:xfrm>
          <a:prstGeom prst="roundRect">
            <a:avLst>
              <a:gd name="adj" fmla="val 4509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/>
              <a:t> </a:t>
            </a:r>
            <a:r>
              <a:rPr lang="de-DE" b="1" dirty="0"/>
              <a:t>    </a:t>
            </a:r>
            <a:r>
              <a:rPr lang="de-DE" b="1" dirty="0" smtClean="0"/>
              <a:t>Verstärkung Trainerteam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86152" y="6804248"/>
            <a:ext cx="6679366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5350" algn="l"/>
              </a:tabLst>
            </a:pPr>
            <a:r>
              <a:rPr lang="de-DE" dirty="0" smtClean="0"/>
              <a:t>Das </a:t>
            </a:r>
            <a:r>
              <a:rPr lang="de-DE" sz="1100" dirty="0"/>
              <a:t>Trainerteam der Tennisschule </a:t>
            </a:r>
            <a:r>
              <a:rPr lang="de-DE" sz="1100" dirty="0" err="1" smtClean="0"/>
              <a:t>Lönegren</a:t>
            </a:r>
            <a:r>
              <a:rPr lang="de-DE" sz="1100" dirty="0" smtClean="0"/>
              <a:t> hat seit der Sommersaison Verstärkung bekommen!</a:t>
            </a:r>
            <a:endParaRPr lang="de-DE" sz="1100" dirty="0"/>
          </a:p>
          <a:p>
            <a:pPr>
              <a:tabLst>
                <a:tab pos="895350" algn="l"/>
              </a:tabLst>
            </a:pPr>
            <a:r>
              <a:rPr lang="de-DE" sz="1100" dirty="0"/>
              <a:t>Wir freuen uns sehr, dass Olaf </a:t>
            </a:r>
            <a:r>
              <a:rPr lang="de-DE" sz="1100" dirty="0" err="1"/>
              <a:t>Knütel</a:t>
            </a:r>
            <a:r>
              <a:rPr lang="de-DE" sz="1100" dirty="0"/>
              <a:t>, </a:t>
            </a:r>
            <a:r>
              <a:rPr lang="de-DE" sz="1100" dirty="0" smtClean="0"/>
              <a:t>staatlich geprüfter Tennistrainer und DTB Vereinsmanager, </a:t>
            </a:r>
            <a:r>
              <a:rPr lang="de-DE" sz="1100" dirty="0"/>
              <a:t>dem Trainerteam und der </a:t>
            </a:r>
            <a:r>
              <a:rPr lang="de-DE" sz="1100" dirty="0" smtClean="0"/>
              <a:t>1</a:t>
            </a:r>
            <a:r>
              <a:rPr lang="de-DE" sz="1100" dirty="0"/>
              <a:t>. Herrenmannschaft </a:t>
            </a:r>
            <a:r>
              <a:rPr lang="de-DE" sz="1100" dirty="0" smtClean="0"/>
              <a:t>als Spieler sowie Betreuer ab dieser Saison zur </a:t>
            </a:r>
            <a:r>
              <a:rPr lang="de-DE" sz="1100" dirty="0"/>
              <a:t>Verfügung steht. </a:t>
            </a:r>
            <a:endParaRPr lang="de-DE" sz="1100" dirty="0" smtClean="0"/>
          </a:p>
          <a:p>
            <a:pPr>
              <a:tabLst>
                <a:tab pos="895350" algn="l"/>
              </a:tabLst>
            </a:pPr>
            <a:r>
              <a:rPr lang="de-DE" sz="1100" dirty="0"/>
              <a:t>Olaf </a:t>
            </a:r>
            <a:r>
              <a:rPr lang="de-DE" sz="1100" dirty="0" smtClean="0"/>
              <a:t>verbindet durch jahrelange Praxiserfahrung als Profispieler sowie später als </a:t>
            </a:r>
            <a:r>
              <a:rPr lang="de-DE" sz="1100" dirty="0"/>
              <a:t>Tennistrainer in </a:t>
            </a:r>
            <a:r>
              <a:rPr lang="de-DE" sz="1100" dirty="0" smtClean="0"/>
              <a:t>verschiedenen </a:t>
            </a:r>
            <a:r>
              <a:rPr lang="de-DE" sz="1100" dirty="0"/>
              <a:t>Vereinen und Akademien in </a:t>
            </a:r>
            <a:r>
              <a:rPr lang="de-DE" sz="1100" dirty="0" smtClean="0"/>
              <a:t>NRW die Leidenschaft zum Tennissport. </a:t>
            </a:r>
          </a:p>
          <a:p>
            <a:pPr>
              <a:tabLst>
                <a:tab pos="895350" algn="l"/>
              </a:tabLst>
            </a:pPr>
            <a:r>
              <a:rPr lang="de-DE" sz="300" dirty="0" smtClean="0"/>
              <a:t/>
            </a:r>
            <a:br>
              <a:rPr lang="de-DE" sz="300" dirty="0" smtClean="0"/>
            </a:br>
            <a:r>
              <a:rPr lang="de-DE" sz="1100" dirty="0" smtClean="0"/>
              <a:t>Er selbst beschreibt ein erfolgreiches </a:t>
            </a:r>
            <a:r>
              <a:rPr lang="de-DE" sz="1100" dirty="0"/>
              <a:t>Tennistraining </a:t>
            </a:r>
            <a:r>
              <a:rPr lang="de-DE" sz="1100" dirty="0" smtClean="0"/>
              <a:t>als ein ausgewogenes </a:t>
            </a:r>
            <a:r>
              <a:rPr lang="de-DE" sz="1100" dirty="0"/>
              <a:t>Zusammenspiel </a:t>
            </a:r>
            <a:r>
              <a:rPr lang="de-DE" sz="1100" dirty="0" smtClean="0"/>
              <a:t>von </a:t>
            </a:r>
            <a:br>
              <a:rPr lang="de-DE" sz="1100" dirty="0" smtClean="0"/>
            </a:br>
            <a:r>
              <a:rPr lang="de-DE" sz="1100" dirty="0" smtClean="0"/>
              <a:t>Technik</a:t>
            </a:r>
            <a:r>
              <a:rPr lang="de-DE" sz="1100" dirty="0"/>
              <a:t>, Fitness, Taktik und Motivation – abgestimmt auf den individuellen Leistungsstand. </a:t>
            </a:r>
            <a:r>
              <a:rPr lang="de-DE" sz="1100" dirty="0" smtClean="0"/>
              <a:t/>
            </a:r>
            <a:br>
              <a:rPr lang="de-DE" sz="1100" dirty="0" smtClean="0"/>
            </a:br>
            <a:endParaRPr lang="de-DE" sz="300" dirty="0" smtClean="0"/>
          </a:p>
          <a:p>
            <a:pPr>
              <a:tabLst>
                <a:tab pos="895350" algn="l"/>
              </a:tabLst>
            </a:pPr>
            <a:r>
              <a:rPr lang="de-DE" sz="1100" dirty="0" smtClean="0"/>
              <a:t>Thomas </a:t>
            </a:r>
            <a:r>
              <a:rPr lang="de-DE" sz="1100" dirty="0" err="1" smtClean="0"/>
              <a:t>Lönegren</a:t>
            </a:r>
            <a:r>
              <a:rPr lang="de-DE" sz="1100" dirty="0" smtClean="0"/>
              <a:t> freut sich sehr über die Zusammenarbeit. Die Beiden teilen neben dem </a:t>
            </a:r>
            <a:br>
              <a:rPr lang="de-DE" sz="1100" dirty="0" smtClean="0"/>
            </a:br>
            <a:r>
              <a:rPr lang="de-DE" sz="1100" dirty="0" smtClean="0"/>
              <a:t>Tennissport auch die Leidenschaft zum </a:t>
            </a:r>
            <a:r>
              <a:rPr lang="de-DE" sz="1100" dirty="0" err="1" smtClean="0"/>
              <a:t>Padel</a:t>
            </a:r>
            <a:r>
              <a:rPr lang="de-DE" sz="1100" dirty="0" smtClean="0"/>
              <a:t>.</a:t>
            </a:r>
          </a:p>
          <a:p>
            <a:pPr>
              <a:tabLst>
                <a:tab pos="895350" algn="l"/>
              </a:tabLst>
            </a:pPr>
            <a:endParaRPr lang="de-DE" sz="300" dirty="0" smtClean="0"/>
          </a:p>
          <a:p>
            <a:pPr>
              <a:tabLst>
                <a:tab pos="895350" algn="l"/>
              </a:tabLst>
            </a:pPr>
            <a:r>
              <a:rPr lang="de-DE" sz="1100" dirty="0" smtClean="0"/>
              <a:t>Weitere </a:t>
            </a:r>
            <a:r>
              <a:rPr lang="de-DE" sz="1100" dirty="0"/>
              <a:t>Informationen zur Spieler- und Trainerlaufbahn findet Ihr auf seiner Webseite </a:t>
            </a:r>
            <a:r>
              <a:rPr lang="de-DE" sz="1100" dirty="0" smtClean="0"/>
              <a:t/>
            </a:r>
            <a:br>
              <a:rPr lang="de-DE" sz="1100" dirty="0" smtClean="0"/>
            </a:br>
            <a:r>
              <a:rPr lang="de-DE" sz="1100" u="sng" dirty="0" smtClean="0">
                <a:hlinkClick r:id="rId9"/>
              </a:rPr>
              <a:t>www.olaf-knuetel-tennis.de</a:t>
            </a:r>
            <a:r>
              <a:rPr lang="de-DE" sz="1100" dirty="0" smtClean="0"/>
              <a:t>.</a:t>
            </a:r>
            <a:endParaRPr lang="de-DE" dirty="0"/>
          </a:p>
        </p:txBody>
      </p:sp>
      <p:cxnSp>
        <p:nvCxnSpPr>
          <p:cNvPr id="23" name="Gerade Verbindung 32"/>
          <p:cNvCxnSpPr/>
          <p:nvPr/>
        </p:nvCxnSpPr>
        <p:spPr>
          <a:xfrm flipH="1">
            <a:off x="66207" y="6876256"/>
            <a:ext cx="4705" cy="2124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5264" y="7698304"/>
            <a:ext cx="993398" cy="1317559"/>
          </a:xfrm>
          <a:prstGeom prst="rect">
            <a:avLst/>
          </a:prstGeom>
        </p:spPr>
      </p:pic>
      <p:cxnSp>
        <p:nvCxnSpPr>
          <p:cNvPr id="24" name="Gerade Verbindung 37"/>
          <p:cNvCxnSpPr/>
          <p:nvPr/>
        </p:nvCxnSpPr>
        <p:spPr>
          <a:xfrm>
            <a:off x="6784801" y="4139952"/>
            <a:ext cx="0" cy="3420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09572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7" name="think-cell Folie" r:id="rId5" imgW="216" imgH="216" progId="TCLayout.ActiveDocument.1">
                  <p:embed/>
                </p:oleObj>
              </mc:Choice>
              <mc:Fallback>
                <p:oleObj name="think-cell Folie" r:id="rId5" imgW="216" imgH="216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 descr="DTG_Blau-Weiss_Logo weiss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5766"/>
            <a:ext cx="924486" cy="85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erade Verbindung 6"/>
          <p:cNvCxnSpPr/>
          <p:nvPr/>
        </p:nvCxnSpPr>
        <p:spPr>
          <a:xfrm flipH="1">
            <a:off x="908720" y="683568"/>
            <a:ext cx="568863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H="1">
            <a:off x="1076886" y="741372"/>
            <a:ext cx="568863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4121784" y="865684"/>
            <a:ext cx="278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ERWACHSENENBEREICH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35" name="Abgerundetes Rechteck 34"/>
          <p:cNvSpPr/>
          <p:nvPr/>
        </p:nvSpPr>
        <p:spPr>
          <a:xfrm>
            <a:off x="-243408" y="1023348"/>
            <a:ext cx="3312368" cy="288032"/>
          </a:xfrm>
          <a:prstGeom prst="roundRect">
            <a:avLst>
              <a:gd name="adj" fmla="val 4509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/>
              <a:t> </a:t>
            </a:r>
            <a:r>
              <a:rPr lang="de-DE" b="1" dirty="0"/>
              <a:t>    </a:t>
            </a:r>
            <a:r>
              <a:rPr lang="de-DE" b="1" dirty="0" err="1" smtClean="0"/>
              <a:t>Medensaison</a:t>
            </a:r>
            <a:r>
              <a:rPr lang="de-DE" b="1" dirty="0" smtClean="0"/>
              <a:t> 2019</a:t>
            </a:r>
            <a:endParaRPr lang="de-DE" b="1" dirty="0"/>
          </a:p>
        </p:txBody>
      </p:sp>
      <p:cxnSp>
        <p:nvCxnSpPr>
          <p:cNvPr id="29" name="Gerade Verbindung 28"/>
          <p:cNvCxnSpPr/>
          <p:nvPr/>
        </p:nvCxnSpPr>
        <p:spPr>
          <a:xfrm>
            <a:off x="3902902" y="1167364"/>
            <a:ext cx="2880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H="1">
            <a:off x="68239" y="1376444"/>
            <a:ext cx="4705" cy="4968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1700808" y="36400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rgbClr val="0070C0"/>
                </a:solidFill>
              </a:rPr>
              <a:t>Newsletter </a:t>
            </a:r>
            <a:r>
              <a:rPr lang="de-DE" sz="1400" dirty="0" smtClean="0">
                <a:solidFill>
                  <a:srgbClr val="0070C0"/>
                </a:solidFill>
              </a:rPr>
              <a:t>– </a:t>
            </a:r>
            <a:r>
              <a:rPr lang="de-DE" sz="1400" dirty="0" smtClean="0">
                <a:solidFill>
                  <a:srgbClr val="0070C0"/>
                </a:solidFill>
              </a:rPr>
              <a:t>Mai/Juni </a:t>
            </a:r>
            <a:r>
              <a:rPr lang="de-DE" sz="1400" dirty="0" smtClean="0">
                <a:solidFill>
                  <a:srgbClr val="0070C0"/>
                </a:solidFill>
              </a:rPr>
              <a:t>2019</a:t>
            </a:r>
            <a:endParaRPr lang="de-DE" sz="1400" dirty="0">
              <a:solidFill>
                <a:srgbClr val="0070C0"/>
              </a:solidFill>
            </a:endParaRPr>
          </a:p>
        </p:txBody>
      </p:sp>
      <p:cxnSp>
        <p:nvCxnSpPr>
          <p:cNvPr id="22" name="Gerade Verbindung 21"/>
          <p:cNvCxnSpPr/>
          <p:nvPr/>
        </p:nvCxnSpPr>
        <p:spPr>
          <a:xfrm>
            <a:off x="6778544" y="7503284"/>
            <a:ext cx="0" cy="12528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6778544" y="1157631"/>
            <a:ext cx="0" cy="1368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H="1">
            <a:off x="72332" y="7742556"/>
            <a:ext cx="4705" cy="1332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56495" y="9076695"/>
            <a:ext cx="6717600" cy="208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109012" y="1350218"/>
            <a:ext cx="6662802" cy="869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Nach </a:t>
            </a:r>
            <a:r>
              <a:rPr lang="de-DE" sz="1100" dirty="0" smtClean="0"/>
              <a:t>dem grandiosen Durchmarsch und dem verdienten Aufstieg in die Bezirksklasse A </a:t>
            </a:r>
            <a:br>
              <a:rPr lang="de-DE" sz="1100" dirty="0" smtClean="0"/>
            </a:br>
            <a:r>
              <a:rPr lang="de-DE" sz="1100" dirty="0" smtClean="0"/>
              <a:t>im vergangenen Jahr, blieben die </a:t>
            </a:r>
            <a:r>
              <a:rPr lang="de-DE" dirty="0"/>
              <a:t>1. Damen </a:t>
            </a:r>
            <a:r>
              <a:rPr lang="de-DE" sz="1100" dirty="0" smtClean="0"/>
              <a:t>bisher leider ohne Sieg in diesem Jahr. Ein Spiel vor Saisonende steht bereits fest, dass sie in der kommenden Saison wieder eine Klasse tiefer aufschlagen müssen.</a:t>
            </a:r>
          </a:p>
          <a:p>
            <a:r>
              <a:rPr lang="de-DE" sz="1100" dirty="0" smtClean="0"/>
              <a:t>Bereits vor Saisonbeginn war klar, dass der Klassenerhalt für die bestehende Mannschaft eine Herausforderung wird, da Lotta </a:t>
            </a:r>
            <a:r>
              <a:rPr lang="de-DE" sz="1100" dirty="0" err="1" smtClean="0"/>
              <a:t>Lettgen</a:t>
            </a:r>
            <a:r>
              <a:rPr lang="de-DE" sz="1100" dirty="0" smtClean="0"/>
              <a:t> seit dieser Saison für Eintracht Duisburg aufschlägt und auch Anke Martha aufgrund von Terminüberschreitungen die Mannschaft nicht unterstützten konnte.</a:t>
            </a:r>
          </a:p>
          <a:p>
            <a:endParaRPr lang="de-DE" sz="1100" dirty="0"/>
          </a:p>
          <a:p>
            <a:r>
              <a:rPr lang="de-DE" sz="1100" dirty="0" smtClean="0"/>
              <a:t>Ebenfalls ohne bisherigen Sieg und somit abgestiegen sind die </a:t>
            </a:r>
            <a:r>
              <a:rPr lang="de-DE" dirty="0"/>
              <a:t>Damen</a:t>
            </a:r>
            <a:r>
              <a:rPr lang="de-DE" sz="1100" dirty="0" smtClean="0"/>
              <a:t> </a:t>
            </a:r>
            <a:r>
              <a:rPr lang="de-DE" dirty="0"/>
              <a:t>30</a:t>
            </a:r>
            <a:r>
              <a:rPr lang="de-DE" sz="1100" dirty="0" smtClean="0"/>
              <a:t> in die </a:t>
            </a:r>
            <a:br>
              <a:rPr lang="de-DE" sz="1100" dirty="0" smtClean="0"/>
            </a:br>
            <a:r>
              <a:rPr lang="de-DE" sz="1100" dirty="0" smtClean="0"/>
              <a:t>Bezirksklasse A. Alle bisherigen viert Partien wurden knapp verloren. Häufig musste der </a:t>
            </a:r>
            <a:br>
              <a:rPr lang="de-DE" sz="1100" dirty="0" smtClean="0"/>
            </a:br>
            <a:r>
              <a:rPr lang="de-DE" sz="1100" dirty="0" smtClean="0"/>
              <a:t>Match-Tiebreak über den Ausgang entscheiden, meist mit dem besseren Ende für den Gegner.</a:t>
            </a:r>
          </a:p>
          <a:p>
            <a:endParaRPr lang="de-DE" sz="1100" dirty="0"/>
          </a:p>
          <a:p>
            <a:r>
              <a:rPr lang="de-DE" dirty="0"/>
              <a:t>Damen 50 </a:t>
            </a:r>
            <a:r>
              <a:rPr lang="de-DE" sz="1100" dirty="0" smtClean="0"/>
              <a:t>– Ergebnisse der anderen Mannschaften noch offen</a:t>
            </a:r>
          </a:p>
          <a:p>
            <a:endParaRPr lang="de-DE" sz="1100" dirty="0"/>
          </a:p>
          <a:p>
            <a:r>
              <a:rPr lang="de-DE" sz="1100" dirty="0" smtClean="0"/>
              <a:t>Leider bisher alle Spiele verloren hat auch die </a:t>
            </a:r>
            <a:r>
              <a:rPr lang="de-DE" dirty="0"/>
              <a:t>Damen 55</a:t>
            </a:r>
            <a:r>
              <a:rPr lang="de-DE" sz="1100" dirty="0" smtClean="0"/>
              <a:t>-Mannschaft in der Bezirksliga.</a:t>
            </a:r>
          </a:p>
          <a:p>
            <a:endParaRPr lang="de-DE" sz="1100" dirty="0"/>
          </a:p>
          <a:p>
            <a:pPr>
              <a:tabLst>
                <a:tab pos="895350" algn="l"/>
              </a:tabLst>
            </a:pPr>
            <a:endParaRPr lang="de-DE" sz="1100" dirty="0" smtClean="0"/>
          </a:p>
          <a:p>
            <a:pPr>
              <a:tabLst>
                <a:tab pos="895350" algn="l"/>
              </a:tabLst>
            </a:pPr>
            <a:r>
              <a:rPr lang="de-DE" sz="1100" dirty="0" smtClean="0"/>
              <a:t>Ergebnisse Spieltag noch ausstehend… </a:t>
            </a:r>
            <a:r>
              <a:rPr lang="de-DE" dirty="0"/>
              <a:t>1. Herren </a:t>
            </a:r>
            <a:endParaRPr lang="de-DE" dirty="0"/>
          </a:p>
          <a:p>
            <a:pPr>
              <a:tabLst>
                <a:tab pos="895350" algn="l"/>
              </a:tabLst>
            </a:pPr>
            <a:r>
              <a:rPr lang="de-DE" sz="1100" dirty="0" smtClean="0"/>
              <a:t>Zum Saisonauftakt gewann sie in der 2. Verbandsliga mit 8:1 gegen den Netzballverein </a:t>
            </a:r>
            <a:br>
              <a:rPr lang="de-DE" sz="1100" dirty="0" smtClean="0"/>
            </a:br>
            <a:r>
              <a:rPr lang="de-DE" sz="1100" dirty="0" smtClean="0"/>
              <a:t>Velbert II. Die Mannschaft konnte bereits in den Einzeln überzeugen, lediglich Moritz </a:t>
            </a:r>
            <a:br>
              <a:rPr lang="de-DE" sz="1100" dirty="0" smtClean="0"/>
            </a:br>
            <a:r>
              <a:rPr lang="de-DE" sz="1100" dirty="0" smtClean="0"/>
              <a:t>Borges verlor im Spitzeneinzel. </a:t>
            </a:r>
            <a:br>
              <a:rPr lang="de-DE" sz="1100" dirty="0" smtClean="0"/>
            </a:br>
            <a:r>
              <a:rPr lang="de-DE" sz="1100" dirty="0" smtClean="0"/>
              <a:t> Das </a:t>
            </a:r>
            <a:r>
              <a:rPr lang="de-DE" sz="1100" dirty="0"/>
              <a:t>entscheidende Spiel </a:t>
            </a:r>
            <a:r>
              <a:rPr lang="de-DE" sz="1100" dirty="0" smtClean="0"/>
              <a:t>um den Aufstieg in die 1. Verbandsliga verlor </a:t>
            </a:r>
            <a:r>
              <a:rPr lang="de-DE" sz="1100" dirty="0"/>
              <a:t>die </a:t>
            </a:r>
            <a:r>
              <a:rPr lang="de-DE" sz="1100" dirty="0" smtClean="0"/>
              <a:t/>
            </a:r>
            <a:br>
              <a:rPr lang="de-DE" sz="1100" dirty="0" smtClean="0"/>
            </a:br>
            <a:r>
              <a:rPr lang="de-DE" sz="1100" dirty="0" smtClean="0"/>
              <a:t>Mannschaft </a:t>
            </a:r>
            <a:r>
              <a:rPr lang="de-DE" sz="1100" dirty="0"/>
              <a:t>leider </a:t>
            </a:r>
            <a:r>
              <a:rPr lang="de-DE" sz="1100" dirty="0" smtClean="0"/>
              <a:t>nach hartem Kampf mit 3:6 gegen </a:t>
            </a:r>
            <a:r>
              <a:rPr lang="de-DE" sz="1100" dirty="0"/>
              <a:t>die Mannschaft aus BW </a:t>
            </a:r>
            <a:r>
              <a:rPr lang="de-DE" sz="1100" dirty="0" smtClean="0"/>
              <a:t>Kamp-Lintfort. </a:t>
            </a:r>
            <a:br>
              <a:rPr lang="de-DE" sz="1100" dirty="0" smtClean="0"/>
            </a:br>
            <a:r>
              <a:rPr lang="de-DE" sz="1100" dirty="0" smtClean="0"/>
              <a:t>Den </a:t>
            </a:r>
            <a:r>
              <a:rPr lang="de-DE" sz="1100" dirty="0"/>
              <a:t>Zuschauern auf der Anlage wurde hochklassiges </a:t>
            </a:r>
            <a:r>
              <a:rPr lang="de-DE" sz="1100" dirty="0" smtClean="0"/>
              <a:t>Tennis geboten: </a:t>
            </a:r>
            <a:r>
              <a:rPr lang="de-DE" sz="1100" dirty="0" err="1"/>
              <a:t>Stijn</a:t>
            </a:r>
            <a:r>
              <a:rPr lang="de-DE" sz="1100" dirty="0"/>
              <a:t> </a:t>
            </a:r>
            <a:r>
              <a:rPr lang="de-DE" sz="1100" dirty="0" err="1"/>
              <a:t>Pel</a:t>
            </a:r>
            <a:r>
              <a:rPr lang="de-DE" sz="1100" dirty="0"/>
              <a:t>, </a:t>
            </a:r>
            <a:r>
              <a:rPr lang="de-DE" sz="1100" dirty="0" smtClean="0"/>
              <a:t/>
            </a:r>
            <a:br>
              <a:rPr lang="de-DE" sz="1100" dirty="0" smtClean="0"/>
            </a:br>
            <a:r>
              <a:rPr lang="de-DE" sz="1100" dirty="0" smtClean="0"/>
              <a:t>an </a:t>
            </a:r>
            <a:r>
              <a:rPr lang="de-DE" sz="1100" dirty="0"/>
              <a:t>Position zwei spielend, verlor sein Spiel, welches er zum Großteil </a:t>
            </a:r>
            <a:r>
              <a:rPr lang="de-DE" sz="1100" dirty="0" smtClean="0"/>
              <a:t>bestimmen </a:t>
            </a:r>
            <a:r>
              <a:rPr lang="de-DE" sz="1100" dirty="0"/>
              <a:t>konnte</a:t>
            </a:r>
            <a:r>
              <a:rPr lang="de-DE" sz="1100" dirty="0" smtClean="0"/>
              <a:t>,</a:t>
            </a:r>
            <a:br>
              <a:rPr lang="de-DE" sz="1100" dirty="0" smtClean="0"/>
            </a:br>
            <a:r>
              <a:rPr lang="de-DE" sz="1100" dirty="0" smtClean="0"/>
              <a:t> </a:t>
            </a:r>
            <a:r>
              <a:rPr lang="de-DE" sz="1100" dirty="0"/>
              <a:t>im entscheidenden Match-Tiebreak. Daniel Lingen setzte bei Satzball die gelbe Filzkugel leider ein paar Zentimeter neben das Feld, verlor </a:t>
            </a:r>
            <a:r>
              <a:rPr lang="de-DE" sz="1100" dirty="0"/>
              <a:t>anschließend das Match mit 6:7 und 1:6.</a:t>
            </a:r>
          </a:p>
          <a:p>
            <a:r>
              <a:rPr lang="de-DE" sz="1100" dirty="0"/>
              <a:t>Am </a:t>
            </a:r>
            <a:r>
              <a:rPr lang="de-DE" sz="1100" dirty="0"/>
              <a:t>Ende des Tages war es ein verdienter 6:3-Erfolg für den Gegner, da sie an allen Positionen sehr gute Leistungen erbracht haben</a:t>
            </a:r>
            <a:r>
              <a:rPr lang="de-DE" sz="1100" dirty="0"/>
              <a:t>. </a:t>
            </a:r>
            <a:r>
              <a:rPr lang="de-DE" sz="1100" dirty="0" smtClean="0"/>
              <a:t/>
            </a:r>
            <a:br>
              <a:rPr lang="de-DE" sz="1100" dirty="0" smtClean="0"/>
            </a:br>
            <a:r>
              <a:rPr lang="de-DE" sz="1100" dirty="0" smtClean="0"/>
              <a:t>Eine </a:t>
            </a:r>
            <a:r>
              <a:rPr lang="de-DE" sz="1100" dirty="0"/>
              <a:t>Woche später </a:t>
            </a:r>
            <a:r>
              <a:rPr lang="de-DE" sz="1100" dirty="0" smtClean="0"/>
              <a:t>feierte die Mannschaft einen deutlichen 8:1-Sieg beim </a:t>
            </a:r>
            <a:r>
              <a:rPr lang="de-DE" sz="1100" dirty="0"/>
              <a:t>TC </a:t>
            </a:r>
            <a:r>
              <a:rPr lang="de-DE" sz="1100" dirty="0" err="1"/>
              <a:t>Giesenkirchen</a:t>
            </a:r>
            <a:r>
              <a:rPr lang="de-DE" sz="1100" dirty="0"/>
              <a:t>. </a:t>
            </a:r>
            <a:r>
              <a:rPr lang="de-DE" sz="1100" dirty="0" smtClean="0"/>
              <a:t>Die Herren </a:t>
            </a:r>
            <a:r>
              <a:rPr lang="de-DE" sz="1100" dirty="0"/>
              <a:t>präsentierten sich in guter Verfassung und gewannen alle Einzel. </a:t>
            </a:r>
            <a:r>
              <a:rPr lang="de-DE" sz="1100" dirty="0" smtClean="0"/>
              <a:t>Das </a:t>
            </a:r>
            <a:r>
              <a:rPr lang="de-DE" sz="1100" dirty="0"/>
              <a:t>erste Doppel gewann die DTG kampflos, im zweiten unterlag die Paarung Borges/</a:t>
            </a:r>
            <a:r>
              <a:rPr lang="de-DE" sz="1100" dirty="0" err="1"/>
              <a:t>Schöwing</a:t>
            </a:r>
            <a:r>
              <a:rPr lang="de-DE" sz="1100" dirty="0"/>
              <a:t> überraschend. </a:t>
            </a:r>
            <a:r>
              <a:rPr lang="de-DE" sz="1100" dirty="0" err="1"/>
              <a:t>Pel</a:t>
            </a:r>
            <a:r>
              <a:rPr lang="de-DE" sz="1100" dirty="0"/>
              <a:t> </a:t>
            </a:r>
            <a:r>
              <a:rPr lang="de-DE" sz="1100" dirty="0" err="1"/>
              <a:t>Stijn</a:t>
            </a:r>
            <a:r>
              <a:rPr lang="de-DE" sz="1100" dirty="0"/>
              <a:t> und Hendrik Voss setzten sich im dritten Doppel knapp mit 7:6, 6:4 durch. </a:t>
            </a:r>
            <a:endParaRPr lang="de-DE" sz="1100" dirty="0" smtClean="0"/>
          </a:p>
          <a:p>
            <a:pPr>
              <a:tabLst>
                <a:tab pos="895350" algn="l"/>
              </a:tabLst>
            </a:pPr>
            <a:endParaRPr lang="de-DE" sz="1100" dirty="0"/>
          </a:p>
          <a:p>
            <a:pPr>
              <a:tabLst>
                <a:tab pos="895350" algn="l"/>
              </a:tabLst>
            </a:pPr>
            <a:r>
              <a:rPr lang="de-DE" sz="1100" dirty="0" smtClean="0"/>
              <a:t>Mit </a:t>
            </a:r>
            <a:r>
              <a:rPr lang="de-DE" sz="1100" dirty="0"/>
              <a:t>Blick auf die bevorstehende </a:t>
            </a:r>
            <a:r>
              <a:rPr lang="de-DE" sz="1100" dirty="0" err="1"/>
              <a:t>Medensaison</a:t>
            </a:r>
            <a:r>
              <a:rPr lang="de-DE" sz="1100" dirty="0"/>
              <a:t> ist der Aufstieg der 1. Herren in die 1. Verbandsliga ein klares Ziel. Thomas </a:t>
            </a:r>
            <a:r>
              <a:rPr lang="de-DE" sz="1100" dirty="0" err="1"/>
              <a:t>Lönegren</a:t>
            </a:r>
            <a:r>
              <a:rPr lang="de-DE" sz="1100" dirty="0"/>
              <a:t> schätzt die Mannschaften aus BW Kamp-Lintfort und Solinger TC als harte Konkurrenten ein, besonders vor dem Hintergrund, dass die 1. Mannschaft des Solinger TC in der 2. Bundesliga spielt. </a:t>
            </a:r>
            <a:br>
              <a:rPr lang="de-DE" sz="1100" dirty="0"/>
            </a:br>
            <a:r>
              <a:rPr lang="de-DE" sz="1100" dirty="0"/>
              <a:t>Die Mannschaft wird in diesem Jahr durch zwei Spieler gestärkt: Zum einen freuen wir uns mit der Rückkehr von Daniel Lingen einen langjährigen DTG-Spieler wieder begrüßen zu dürfen. Besonders glücklich, dass er den Weg zur DTG zurückgefunden hat, ist Thomas </a:t>
            </a:r>
            <a:r>
              <a:rPr lang="de-DE" sz="1100" dirty="0" err="1"/>
              <a:t>Lönegren</a:t>
            </a:r>
            <a:r>
              <a:rPr lang="de-DE" sz="1100" dirty="0"/>
              <a:t>, bei dem Daniel seine ersten Schläge gemacht hat. Zum Anderen konnten wir mit dem Niederländer </a:t>
            </a:r>
            <a:r>
              <a:rPr lang="de-DE" sz="1100" dirty="0" err="1"/>
              <a:t>Roderik</a:t>
            </a:r>
            <a:r>
              <a:rPr lang="de-DE" sz="1100" dirty="0"/>
              <a:t> Hendrik Franken, der über unseren neuen Trainer Olaf </a:t>
            </a:r>
            <a:r>
              <a:rPr lang="de-DE" sz="1100" dirty="0" err="1"/>
              <a:t>Knütel</a:t>
            </a:r>
            <a:r>
              <a:rPr lang="de-DE" sz="1100" dirty="0"/>
              <a:t> zu uns gekommen ist, einen weiteren Spieler gewinnen. An Position drei spielend, wird er die Mannschaft spielerisch bereichern können.</a:t>
            </a:r>
          </a:p>
          <a:p>
            <a:pPr>
              <a:tabLst>
                <a:tab pos="895350" algn="l"/>
              </a:tabLst>
            </a:pPr>
            <a:r>
              <a:rPr lang="de-DE" sz="1100" dirty="0"/>
              <a:t>Auch für die 2. Herren lautet das Saisonziel Aufstieg. Thomas </a:t>
            </a:r>
            <a:r>
              <a:rPr lang="de-DE" sz="1100" dirty="0" err="1"/>
              <a:t>Lönegren</a:t>
            </a:r>
            <a:r>
              <a:rPr lang="de-DE" sz="1100" dirty="0"/>
              <a:t> schätzt die Chancen, dass die Mannschaft, die über gutes Potenzial verfügt und äußerst ambitioniert ist, als realistisch ein.</a:t>
            </a:r>
          </a:p>
          <a:p>
            <a:endParaRPr lang="de-DE" sz="1100" dirty="0" smtClean="0"/>
          </a:p>
          <a:p>
            <a:endParaRPr lang="de-DE" sz="1100" dirty="0"/>
          </a:p>
          <a:p>
            <a:endParaRPr lang="de-DE" sz="11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9" t="16142" r="25452"/>
          <a:stretch/>
        </p:blipFill>
        <p:spPr>
          <a:xfrm>
            <a:off x="5573055" y="2593196"/>
            <a:ext cx="1224136" cy="1140552"/>
          </a:xfrm>
          <a:prstGeom prst="rect">
            <a:avLst/>
          </a:prstGeom>
        </p:spPr>
      </p:pic>
      <p:cxnSp>
        <p:nvCxnSpPr>
          <p:cNvPr id="30" name="Gerade Verbindung 27"/>
          <p:cNvCxnSpPr/>
          <p:nvPr/>
        </p:nvCxnSpPr>
        <p:spPr>
          <a:xfrm>
            <a:off x="6769943" y="3842547"/>
            <a:ext cx="0" cy="1368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4595" r="15350"/>
          <a:stretch/>
        </p:blipFill>
        <p:spPr>
          <a:xfrm>
            <a:off x="5157191" y="4311141"/>
            <a:ext cx="1638643" cy="103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4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09572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1" name="think-cell Folie" r:id="rId5" imgW="216" imgH="216" progId="TCLayout.ActiveDocument.1">
                  <p:embed/>
                </p:oleObj>
              </mc:Choice>
              <mc:Fallback>
                <p:oleObj name="think-cell Foli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 descr="DTG_Blau-Weiss_Logo weiss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5766"/>
            <a:ext cx="924486" cy="85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erade Verbindung 6"/>
          <p:cNvCxnSpPr/>
          <p:nvPr/>
        </p:nvCxnSpPr>
        <p:spPr>
          <a:xfrm flipH="1">
            <a:off x="908720" y="683568"/>
            <a:ext cx="568863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H="1">
            <a:off x="1076886" y="741372"/>
            <a:ext cx="568863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4121784" y="865684"/>
            <a:ext cx="278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WAS IST NEU?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35" name="Abgerundetes Rechteck 34"/>
          <p:cNvSpPr/>
          <p:nvPr/>
        </p:nvSpPr>
        <p:spPr>
          <a:xfrm>
            <a:off x="-243408" y="1023348"/>
            <a:ext cx="3312368" cy="288032"/>
          </a:xfrm>
          <a:prstGeom prst="roundRect">
            <a:avLst>
              <a:gd name="adj" fmla="val 4509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/>
              <a:t> </a:t>
            </a:r>
            <a:r>
              <a:rPr lang="de-DE" b="1" dirty="0"/>
              <a:t>    </a:t>
            </a:r>
            <a:r>
              <a:rPr lang="de-DE" b="1" dirty="0" smtClean="0"/>
              <a:t>Anzeigetafeln</a:t>
            </a:r>
            <a:endParaRPr lang="de-DE" b="1" dirty="0"/>
          </a:p>
        </p:txBody>
      </p:sp>
      <p:cxnSp>
        <p:nvCxnSpPr>
          <p:cNvPr id="29" name="Gerade Verbindung 28"/>
          <p:cNvCxnSpPr/>
          <p:nvPr/>
        </p:nvCxnSpPr>
        <p:spPr>
          <a:xfrm>
            <a:off x="3902902" y="1167364"/>
            <a:ext cx="2880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H="1">
            <a:off x="68239" y="1376444"/>
            <a:ext cx="4705" cy="1044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1700808" y="36400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rgbClr val="0070C0"/>
                </a:solidFill>
              </a:rPr>
              <a:t>Newsletter </a:t>
            </a:r>
            <a:r>
              <a:rPr lang="de-DE" sz="1400" dirty="0" smtClean="0">
                <a:solidFill>
                  <a:srgbClr val="0070C0"/>
                </a:solidFill>
              </a:rPr>
              <a:t>– Saison 2019</a:t>
            </a:r>
            <a:endParaRPr lang="de-DE" sz="1400" dirty="0">
              <a:solidFill>
                <a:srgbClr val="0070C0"/>
              </a:solidFill>
            </a:endParaRPr>
          </a:p>
        </p:txBody>
      </p:sp>
      <p:cxnSp>
        <p:nvCxnSpPr>
          <p:cNvPr id="28" name="Gerade Verbindung 27"/>
          <p:cNvCxnSpPr/>
          <p:nvPr/>
        </p:nvCxnSpPr>
        <p:spPr>
          <a:xfrm>
            <a:off x="6778544" y="1157631"/>
            <a:ext cx="0" cy="6840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bgerundetes Rechteck 38"/>
          <p:cNvSpPr/>
          <p:nvPr/>
        </p:nvSpPr>
        <p:spPr>
          <a:xfrm>
            <a:off x="-91008" y="2483768"/>
            <a:ext cx="3312368" cy="288032"/>
          </a:xfrm>
          <a:prstGeom prst="roundRect">
            <a:avLst>
              <a:gd name="adj" fmla="val 4509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/>
              <a:t> </a:t>
            </a:r>
            <a:r>
              <a:rPr lang="de-DE" b="1" dirty="0"/>
              <a:t>    </a:t>
            </a:r>
            <a:r>
              <a:rPr lang="de-DE" b="1" dirty="0" smtClean="0"/>
              <a:t>Neues Vorstandsmitglied</a:t>
            </a:r>
            <a:endParaRPr lang="de-DE" b="1" dirty="0"/>
          </a:p>
        </p:txBody>
      </p:sp>
      <p:sp>
        <p:nvSpPr>
          <p:cNvPr id="48" name="Textfeld 47"/>
          <p:cNvSpPr txBox="1"/>
          <p:nvPr/>
        </p:nvSpPr>
        <p:spPr>
          <a:xfrm>
            <a:off x="109012" y="1350218"/>
            <a:ext cx="666280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Seit </a:t>
            </a:r>
            <a:r>
              <a:rPr lang="de-DE" sz="1100" dirty="0" smtClean="0"/>
              <a:t>letzter Woche schmücken neue Anzeigetafeln in den </a:t>
            </a:r>
            <a:br>
              <a:rPr lang="de-DE" sz="1100" dirty="0" smtClean="0"/>
            </a:br>
            <a:r>
              <a:rPr lang="de-DE" sz="1100" dirty="0" smtClean="0"/>
              <a:t>Vereinsfarben Blau und Weiß die Außenplätze.</a:t>
            </a:r>
            <a:endParaRPr lang="de-DE" sz="1100" dirty="0"/>
          </a:p>
        </p:txBody>
      </p:sp>
      <p:sp>
        <p:nvSpPr>
          <p:cNvPr id="49" name="Textfeld 48"/>
          <p:cNvSpPr txBox="1"/>
          <p:nvPr/>
        </p:nvSpPr>
        <p:spPr>
          <a:xfrm>
            <a:off x="116632" y="2881263"/>
            <a:ext cx="666280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Der </a:t>
            </a:r>
            <a:r>
              <a:rPr lang="de-DE" sz="1100" dirty="0"/>
              <a:t>DTG-Vorstand konnte mit Christian </a:t>
            </a:r>
            <a:r>
              <a:rPr lang="de-DE" sz="1100" dirty="0" err="1"/>
              <a:t>Pruß</a:t>
            </a:r>
            <a:r>
              <a:rPr lang="de-DE" sz="1100" dirty="0" smtClean="0"/>
              <a:t>, Spieler der 1. Herren 30, </a:t>
            </a:r>
            <a:br>
              <a:rPr lang="de-DE" sz="1100" dirty="0" smtClean="0"/>
            </a:br>
            <a:r>
              <a:rPr lang="de-DE" sz="1100" dirty="0" smtClean="0"/>
              <a:t>ein neues Mitglied gewinnen. Als Beirat unterstützt er fortan den  Vorstand.</a:t>
            </a:r>
            <a:endParaRPr lang="de-DE" sz="1100" dirty="0"/>
          </a:p>
        </p:txBody>
      </p:sp>
      <p:cxnSp>
        <p:nvCxnSpPr>
          <p:cNvPr id="26" name="Gerade Verbindung 25"/>
          <p:cNvCxnSpPr/>
          <p:nvPr/>
        </p:nvCxnSpPr>
        <p:spPr>
          <a:xfrm flipH="1">
            <a:off x="54149" y="2859048"/>
            <a:ext cx="4705" cy="1548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H="1">
            <a:off x="59482" y="4890512"/>
            <a:ext cx="4705" cy="1584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1" t="7208" b="22153"/>
          <a:stretch/>
        </p:blipFill>
        <p:spPr>
          <a:xfrm>
            <a:off x="5949279" y="2771799"/>
            <a:ext cx="680417" cy="144192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595" y="1275027"/>
            <a:ext cx="1755680" cy="1316760"/>
          </a:xfrm>
          <a:prstGeom prst="rect">
            <a:avLst/>
          </a:prstGeom>
        </p:spPr>
      </p:pic>
      <p:cxnSp>
        <p:nvCxnSpPr>
          <p:cNvPr id="40" name="Gerade Verbindung 30"/>
          <p:cNvCxnSpPr/>
          <p:nvPr/>
        </p:nvCxnSpPr>
        <p:spPr>
          <a:xfrm flipH="1">
            <a:off x="72332" y="7742556"/>
            <a:ext cx="4705" cy="1332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33"/>
          <p:cNvCxnSpPr/>
          <p:nvPr/>
        </p:nvCxnSpPr>
        <p:spPr>
          <a:xfrm>
            <a:off x="56495" y="9076695"/>
            <a:ext cx="6717600" cy="208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fik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449" y="8360298"/>
            <a:ext cx="792088" cy="732642"/>
          </a:xfrm>
          <a:prstGeom prst="rect">
            <a:avLst/>
          </a:prstGeom>
        </p:spPr>
      </p:pic>
      <p:sp>
        <p:nvSpPr>
          <p:cNvPr id="43" name="Untertitel 2"/>
          <p:cNvSpPr txBox="1">
            <a:spLocks/>
          </p:cNvSpPr>
          <p:nvPr/>
        </p:nvSpPr>
        <p:spPr>
          <a:xfrm>
            <a:off x="109705" y="7750369"/>
            <a:ext cx="6738694" cy="638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95350" algn="l"/>
              </a:tabLst>
            </a:pPr>
            <a:r>
              <a:rPr lang="de-DE" sz="1100" dirty="0" smtClean="0">
                <a:solidFill>
                  <a:schemeClr val="tx1"/>
                </a:solidFill>
              </a:rPr>
              <a:t>02</a:t>
            </a:r>
            <a:r>
              <a:rPr lang="de-DE" sz="1100" dirty="0" smtClean="0">
                <a:solidFill>
                  <a:schemeClr val="tx1"/>
                </a:solidFill>
              </a:rPr>
              <a:t>. - 09.06.	Erwachsenen-Bezirksmeisterschaften Bezirk 2 (Austragungsort Club </a:t>
            </a:r>
            <a:r>
              <a:rPr lang="de-DE" sz="1100" dirty="0" err="1" smtClean="0">
                <a:solidFill>
                  <a:schemeClr val="tx1"/>
                </a:solidFill>
              </a:rPr>
              <a:t>Raffelberg</a:t>
            </a:r>
            <a:r>
              <a:rPr lang="de-DE" sz="1100" dirty="0" smtClean="0">
                <a:solidFill>
                  <a:schemeClr val="tx1"/>
                </a:solidFill>
              </a:rPr>
              <a:t> Duisburg</a:t>
            </a:r>
            <a:r>
              <a:rPr lang="de-DE" sz="1100" dirty="0" smtClean="0">
                <a:solidFill>
                  <a:schemeClr val="tx1"/>
                </a:solidFill>
              </a:rPr>
              <a:t>)</a:t>
            </a:r>
          </a:p>
          <a:p>
            <a:pPr algn="l">
              <a:tabLst>
                <a:tab pos="895350" algn="l"/>
              </a:tabLst>
            </a:pPr>
            <a:r>
              <a:rPr lang="de-DE" sz="1100" dirty="0" smtClean="0">
                <a:solidFill>
                  <a:schemeClr val="tx1"/>
                </a:solidFill>
              </a:rPr>
              <a:t>20. - 23.06.	Hellmich-Junior Cup</a:t>
            </a:r>
            <a:endParaRPr lang="de-DE" sz="1100" dirty="0" smtClean="0">
              <a:solidFill>
                <a:schemeClr val="tx1"/>
              </a:solidFill>
            </a:endParaRPr>
          </a:p>
          <a:p>
            <a:pPr algn="l">
              <a:tabLst>
                <a:tab pos="895350" algn="l"/>
              </a:tabLst>
            </a:pPr>
            <a:r>
              <a:rPr lang="de-DE" sz="1100" dirty="0" smtClean="0">
                <a:solidFill>
                  <a:schemeClr val="tx1"/>
                </a:solidFill>
              </a:rPr>
              <a:t>28.06. – 07.07.	Jugend-Einzel-Bezirksmeisterschaften </a:t>
            </a:r>
            <a:r>
              <a:rPr lang="de-DE" sz="1100" dirty="0">
                <a:solidFill>
                  <a:schemeClr val="tx1"/>
                </a:solidFill>
              </a:rPr>
              <a:t>(Austragungsort </a:t>
            </a:r>
            <a:r>
              <a:rPr lang="de-DE" sz="1100" dirty="0" smtClean="0">
                <a:solidFill>
                  <a:schemeClr val="tx1"/>
                </a:solidFill>
              </a:rPr>
              <a:t>RW Dinslaken)</a:t>
            </a:r>
          </a:p>
          <a:p>
            <a:pPr algn="l">
              <a:tabLst>
                <a:tab pos="895350" algn="l"/>
              </a:tabLst>
            </a:pPr>
            <a:r>
              <a:rPr lang="de-DE" sz="1100" dirty="0" smtClean="0">
                <a:solidFill>
                  <a:schemeClr val="tx1"/>
                </a:solidFill>
              </a:rPr>
              <a:t>31</a:t>
            </a:r>
            <a:r>
              <a:rPr lang="de-DE" sz="1100" dirty="0" smtClean="0">
                <a:solidFill>
                  <a:schemeClr val="tx1"/>
                </a:solidFill>
              </a:rPr>
              <a:t>.08</a:t>
            </a:r>
            <a:r>
              <a:rPr lang="de-DE" sz="1100" dirty="0" smtClean="0">
                <a:solidFill>
                  <a:schemeClr val="tx1"/>
                </a:solidFill>
              </a:rPr>
              <a:t>.	DTG – Clubmeisterschaften (Infos folgen)</a:t>
            </a:r>
            <a:endParaRPr lang="de-DE" sz="1100" dirty="0">
              <a:solidFill>
                <a:schemeClr val="tx1"/>
              </a:solidFill>
            </a:endParaRPr>
          </a:p>
          <a:p>
            <a:pPr algn="l">
              <a:tabLst>
                <a:tab pos="895350" algn="l"/>
              </a:tabLst>
            </a:pPr>
            <a:r>
              <a:rPr lang="de-DE" sz="1100" dirty="0" smtClean="0">
                <a:solidFill>
                  <a:schemeClr val="tx1"/>
                </a:solidFill>
              </a:rPr>
              <a:t>14.09.	2. DTG Summer-</a:t>
            </a:r>
            <a:r>
              <a:rPr lang="de-DE" sz="1100" dirty="0" err="1" smtClean="0">
                <a:solidFill>
                  <a:schemeClr val="tx1"/>
                </a:solidFill>
              </a:rPr>
              <a:t>Trophy</a:t>
            </a:r>
            <a:r>
              <a:rPr lang="de-DE" sz="1100" dirty="0" smtClean="0">
                <a:solidFill>
                  <a:schemeClr val="tx1"/>
                </a:solidFill>
              </a:rPr>
              <a:t> </a:t>
            </a:r>
            <a:endParaRPr lang="de-DE" sz="1100" dirty="0">
              <a:solidFill>
                <a:schemeClr val="tx1"/>
              </a:solidFill>
            </a:endParaRPr>
          </a:p>
          <a:p>
            <a:pPr algn="l">
              <a:tabLst>
                <a:tab pos="895350" algn="l"/>
              </a:tabLst>
            </a:pPr>
            <a:r>
              <a:rPr lang="de-DE" sz="1100" dirty="0" smtClean="0">
                <a:solidFill>
                  <a:schemeClr val="tx1"/>
                </a:solidFill>
              </a:rPr>
              <a:t>14.09.</a:t>
            </a:r>
            <a:r>
              <a:rPr lang="de-DE" sz="1100" dirty="0">
                <a:solidFill>
                  <a:schemeClr val="tx1"/>
                </a:solidFill>
              </a:rPr>
              <a:t>	Sommerfest (im Anschluss an das Turnier)</a:t>
            </a:r>
          </a:p>
          <a:p>
            <a:pPr algn="l">
              <a:tabLst>
                <a:tab pos="895350" algn="l"/>
              </a:tabLst>
            </a:pP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44" name="Abgerundetes Rechteck 43"/>
          <p:cNvSpPr/>
          <p:nvPr/>
        </p:nvSpPr>
        <p:spPr>
          <a:xfrm>
            <a:off x="-243408" y="7380312"/>
            <a:ext cx="3312368" cy="288032"/>
          </a:xfrm>
          <a:prstGeom prst="roundRect">
            <a:avLst>
              <a:gd name="adj" fmla="val 4509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/>
              <a:t> </a:t>
            </a:r>
            <a:r>
              <a:rPr lang="de-DE" b="1" dirty="0"/>
              <a:t>    </a:t>
            </a:r>
            <a:r>
              <a:rPr lang="de-DE" b="1" dirty="0" smtClean="0"/>
              <a:t>Termine</a:t>
            </a:r>
            <a:endParaRPr lang="de-DE" b="1" dirty="0"/>
          </a:p>
        </p:txBody>
      </p:sp>
      <p:cxnSp>
        <p:nvCxnSpPr>
          <p:cNvPr id="45" name="Gerade Verbindung 33"/>
          <p:cNvCxnSpPr/>
          <p:nvPr/>
        </p:nvCxnSpPr>
        <p:spPr>
          <a:xfrm>
            <a:off x="59864" y="7162199"/>
            <a:ext cx="6717600" cy="208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33"/>
          <p:cNvCxnSpPr/>
          <p:nvPr/>
        </p:nvCxnSpPr>
        <p:spPr>
          <a:xfrm>
            <a:off x="3531488" y="7522239"/>
            <a:ext cx="3240000" cy="208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1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03e03112-3f35-4972-a433-d1af116995fe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964</Words>
  <Application>Microsoft Office PowerPoint</Application>
  <PresentationFormat>Bildschirmpräsentation (4:3)</PresentationFormat>
  <Paragraphs>105</Paragraphs>
  <Slides>5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Symbol</vt:lpstr>
      <vt:lpstr>Larissa-Design</vt:lpstr>
      <vt:lpstr>think-cell 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sarah riemenschneider</dc:creator>
  <cp:lastModifiedBy>Riemenschneider, Sarah</cp:lastModifiedBy>
  <cp:revision>1085</cp:revision>
  <cp:lastPrinted>2018-05-11T11:48:37Z</cp:lastPrinted>
  <dcterms:created xsi:type="dcterms:W3CDTF">2015-10-08T18:30:03Z</dcterms:created>
  <dcterms:modified xsi:type="dcterms:W3CDTF">2019-06-02T07:44:29Z</dcterms:modified>
</cp:coreProperties>
</file>